
<file path=[Content_Types].xml><?xml version="1.0" encoding="utf-8"?>
<Types xmlns="http://schemas.openxmlformats.org/package/2006/content-types">
  <Default Extension="xml" ContentType="application/xml"/>
  <Default Extension="jpeg" ContentType="image/jpeg"/>
  <Default Extension="jpg" ContentType="image/jpeg"/>
  <Default Extension="mp3" ContentType="audio/unknown"/>
  <Default Extension="xlsx" ContentType="application/vnd.openxmlformats-officedocument.spreadsheetml.sheet"/>
  <Default Extension="mp4" ContentType="video/unknown"/>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2"/>
    <p:sldMasterId id="2147483705" r:id="rId3"/>
  </p:sldMasterIdLst>
  <p:notesMasterIdLst>
    <p:notesMasterId r:id="rId73"/>
  </p:notesMasterIdLst>
  <p:handoutMasterIdLst>
    <p:handoutMasterId r:id="rId74"/>
  </p:handoutMasterIdLst>
  <p:sldIdLst>
    <p:sldId id="435" r:id="rId4"/>
    <p:sldId id="265" r:id="rId5"/>
    <p:sldId id="275" r:id="rId6"/>
    <p:sldId id="269" r:id="rId7"/>
    <p:sldId id="266" r:id="rId8"/>
    <p:sldId id="267" r:id="rId9"/>
    <p:sldId id="276" r:id="rId10"/>
    <p:sldId id="357" r:id="rId11"/>
    <p:sldId id="277" r:id="rId12"/>
    <p:sldId id="352" r:id="rId13"/>
    <p:sldId id="355" r:id="rId14"/>
    <p:sldId id="358" r:id="rId15"/>
    <p:sldId id="362" r:id="rId16"/>
    <p:sldId id="282" r:id="rId17"/>
    <p:sldId id="287" r:id="rId18"/>
    <p:sldId id="289" r:id="rId19"/>
    <p:sldId id="354" r:id="rId20"/>
    <p:sldId id="281" r:id="rId21"/>
    <p:sldId id="302" r:id="rId22"/>
    <p:sldId id="301" r:id="rId23"/>
    <p:sldId id="300" r:id="rId24"/>
    <p:sldId id="369" r:id="rId25"/>
    <p:sldId id="370" r:id="rId26"/>
    <p:sldId id="304" r:id="rId27"/>
    <p:sldId id="305" r:id="rId28"/>
    <p:sldId id="402" r:id="rId29"/>
    <p:sldId id="307" r:id="rId30"/>
    <p:sldId id="309" r:id="rId31"/>
    <p:sldId id="308" r:id="rId32"/>
    <p:sldId id="310" r:id="rId33"/>
    <p:sldId id="311" r:id="rId34"/>
    <p:sldId id="312" r:id="rId35"/>
    <p:sldId id="314" r:id="rId36"/>
    <p:sldId id="437" r:id="rId37"/>
    <p:sldId id="438" r:id="rId38"/>
    <p:sldId id="439" r:id="rId39"/>
    <p:sldId id="440" r:id="rId40"/>
    <p:sldId id="442" r:id="rId41"/>
    <p:sldId id="378" r:id="rId42"/>
    <p:sldId id="382" r:id="rId43"/>
    <p:sldId id="385" r:id="rId44"/>
    <p:sldId id="388" r:id="rId45"/>
    <p:sldId id="381" r:id="rId46"/>
    <p:sldId id="390" r:id="rId47"/>
    <p:sldId id="396" r:id="rId48"/>
    <p:sldId id="403" r:id="rId49"/>
    <p:sldId id="405" r:id="rId50"/>
    <p:sldId id="406" r:id="rId51"/>
    <p:sldId id="410" r:id="rId52"/>
    <p:sldId id="412" r:id="rId53"/>
    <p:sldId id="413" r:id="rId54"/>
    <p:sldId id="333" r:id="rId55"/>
    <p:sldId id="436" r:id="rId56"/>
    <p:sldId id="336" r:id="rId57"/>
    <p:sldId id="337" r:id="rId58"/>
    <p:sldId id="434" r:id="rId59"/>
    <p:sldId id="343" r:id="rId60"/>
    <p:sldId id="339" r:id="rId61"/>
    <p:sldId id="344" r:id="rId62"/>
    <p:sldId id="346" r:id="rId63"/>
    <p:sldId id="443" r:id="rId64"/>
    <p:sldId id="444" r:id="rId65"/>
    <p:sldId id="450" r:id="rId66"/>
    <p:sldId id="446" r:id="rId67"/>
    <p:sldId id="447" r:id="rId68"/>
    <p:sldId id="448" r:id="rId69"/>
    <p:sldId id="449" r:id="rId70"/>
    <p:sldId id="348" r:id="rId71"/>
    <p:sldId id="433" r:id="rId7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808"/>
    <a:srgbClr val="547E00"/>
    <a:srgbClr val="DBE0E4"/>
    <a:srgbClr val="E7F2EF"/>
    <a:srgbClr val="E6F1EE"/>
    <a:srgbClr val="E8F3F0"/>
    <a:srgbClr val="D6E8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26" autoAdjust="0"/>
    <p:restoredTop sz="94660"/>
  </p:normalViewPr>
  <p:slideViewPr>
    <p:cSldViewPr>
      <p:cViewPr varScale="1">
        <p:scale>
          <a:sx n="122" d="100"/>
          <a:sy n="122" d="100"/>
        </p:scale>
        <p:origin x="-128" y="-24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5" d="100"/>
          <a:sy n="95" d="100"/>
        </p:scale>
        <p:origin x="358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63" Type="http://schemas.openxmlformats.org/officeDocument/2006/relationships/slide" Target="slides/slide60.xml"/><Relationship Id="rId64" Type="http://schemas.openxmlformats.org/officeDocument/2006/relationships/slide" Target="slides/slide61.xml"/><Relationship Id="rId65" Type="http://schemas.openxmlformats.org/officeDocument/2006/relationships/slide" Target="slides/slide62.xml"/><Relationship Id="rId66" Type="http://schemas.openxmlformats.org/officeDocument/2006/relationships/slide" Target="slides/slide63.xml"/><Relationship Id="rId67" Type="http://schemas.openxmlformats.org/officeDocument/2006/relationships/slide" Target="slides/slide64.xml"/><Relationship Id="rId68" Type="http://schemas.openxmlformats.org/officeDocument/2006/relationships/slide" Target="slides/slide65.xml"/><Relationship Id="rId69" Type="http://schemas.openxmlformats.org/officeDocument/2006/relationships/slide" Target="slides/slide66.xml"/><Relationship Id="rId50" Type="http://schemas.openxmlformats.org/officeDocument/2006/relationships/slide" Target="slides/slide47.xml"/><Relationship Id="rId51" Type="http://schemas.openxmlformats.org/officeDocument/2006/relationships/slide" Target="slides/slide48.xml"/><Relationship Id="rId52" Type="http://schemas.openxmlformats.org/officeDocument/2006/relationships/slide" Target="slides/slide49.xml"/><Relationship Id="rId53" Type="http://schemas.openxmlformats.org/officeDocument/2006/relationships/slide" Target="slides/slide50.xml"/><Relationship Id="rId54" Type="http://schemas.openxmlformats.org/officeDocument/2006/relationships/slide" Target="slides/slide51.xml"/><Relationship Id="rId55" Type="http://schemas.openxmlformats.org/officeDocument/2006/relationships/slide" Target="slides/slide52.xml"/><Relationship Id="rId56" Type="http://schemas.openxmlformats.org/officeDocument/2006/relationships/slide" Target="slides/slide53.xml"/><Relationship Id="rId57" Type="http://schemas.openxmlformats.org/officeDocument/2006/relationships/slide" Target="slides/slide54.xml"/><Relationship Id="rId58" Type="http://schemas.openxmlformats.org/officeDocument/2006/relationships/slide" Target="slides/slide55.xml"/><Relationship Id="rId59" Type="http://schemas.openxmlformats.org/officeDocument/2006/relationships/slide" Target="slides/slide5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1" Type="http://schemas.openxmlformats.org/officeDocument/2006/relationships/customXml" Target="../customXml/item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70" Type="http://schemas.openxmlformats.org/officeDocument/2006/relationships/slide" Target="slides/slide67.xml"/><Relationship Id="rId71" Type="http://schemas.openxmlformats.org/officeDocument/2006/relationships/slide" Target="slides/slide68.xml"/><Relationship Id="rId72" Type="http://schemas.openxmlformats.org/officeDocument/2006/relationships/slide" Target="slides/slide69.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73" Type="http://schemas.openxmlformats.org/officeDocument/2006/relationships/notesMaster" Target="notesMasters/notesMaster1.xml"/><Relationship Id="rId74" Type="http://schemas.openxmlformats.org/officeDocument/2006/relationships/handoutMaster" Target="handoutMasters/handoutMaster1.xml"/><Relationship Id="rId75" Type="http://schemas.openxmlformats.org/officeDocument/2006/relationships/printerSettings" Target="printerSettings/printerSettings1.bin"/><Relationship Id="rId76" Type="http://schemas.openxmlformats.org/officeDocument/2006/relationships/presProps" Target="presProps.xml"/><Relationship Id="rId77" Type="http://schemas.openxmlformats.org/officeDocument/2006/relationships/viewProps" Target="viewProps.xml"/><Relationship Id="rId78" Type="http://schemas.openxmlformats.org/officeDocument/2006/relationships/theme" Target="theme/theme1.xml"/><Relationship Id="rId79" Type="http://schemas.openxmlformats.org/officeDocument/2006/relationships/tableStyles" Target="tableStyles.xml"/><Relationship Id="rId60" Type="http://schemas.openxmlformats.org/officeDocument/2006/relationships/slide" Target="slides/slide57.xml"/><Relationship Id="rId61" Type="http://schemas.openxmlformats.org/officeDocument/2006/relationships/slide" Target="slides/slide58.xml"/><Relationship Id="rId62" Type="http://schemas.openxmlformats.org/officeDocument/2006/relationships/slide" Target="slides/slide59.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Microsoft_Excel1.xlsx"/><Relationship Id="rId2" Type="http://schemas.microsoft.com/office/2011/relationships/chartStyle" Target="style1.xml"/><Relationship Id="rId3" Type="http://schemas.microsoft.com/office/2011/relationships/chartColorStyle" Target="colors1.xml"/></Relationships>
</file>

<file path=ppt/charts/_rels/chart2.xml.rels><?xml version="1.0" encoding="UTF-8" standalone="yes"?>
<Relationships xmlns="http://schemas.openxmlformats.org/package/2006/relationships"><Relationship Id="rId1" Type="http://schemas.openxmlformats.org/officeDocument/2006/relationships/package" Target="../embeddings/Feuille_Microsoft_Excel2.xlsx"/><Relationship Id="rId2" Type="http://schemas.microsoft.com/office/2011/relationships/chartStyle" Target="style2.xml"/><Relationship Id="rId3" Type="http://schemas.microsoft.com/office/2011/relationships/chartColorStyle" Target="colors2.xml"/></Relationships>
</file>

<file path=ppt/charts/_rels/chart3.xml.rels><?xml version="1.0" encoding="UTF-8" standalone="yes"?>
<Relationships xmlns="http://schemas.openxmlformats.org/package/2006/relationships"><Relationship Id="rId1" Type="http://schemas.openxmlformats.org/officeDocument/2006/relationships/package" Target="../embeddings/Feuille_Microsoft_Excel3.xlsx"/><Relationship Id="rId2" Type="http://schemas.microsoft.com/office/2011/relationships/chartStyle" Target="style3.xml"/><Relationship Id="rId3" Type="http://schemas.microsoft.com/office/2011/relationships/chartColorStyle" Target="colors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depthPercent val="100"/>
      <c:rAngAx val="0"/>
      <c:perspective val="30"/>
    </c:view3D>
    <c:floor>
      <c:thickness val="0"/>
      <c:spPr>
        <a:noFill/>
        <a:ln w="9525" cap="rnd" cmpd="sng" algn="ctr">
          <a:solidFill>
            <a:schemeClr val="tx1">
              <a:tint val="75000"/>
              <a:shade val="90000"/>
            </a:schemeClr>
          </a:solidFill>
          <a:prstDash val="solid"/>
          <a:round/>
        </a:ln>
        <a:effectLst/>
        <a:sp3d contourW="9525">
          <a:contourClr>
            <a:schemeClr val="tx1">
              <a:tint val="75000"/>
              <a:shade val="90000"/>
            </a:schemeClr>
          </a:contourClr>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Feuil1!$B$1</c:f>
              <c:strCache>
                <c:ptCount val="1"/>
                <c:pt idx="0">
                  <c:v>Ventes</c:v>
                </c:pt>
              </c:strCache>
            </c:strRef>
          </c:tx>
          <c:dPt>
            <c:idx val="0"/>
            <c:bubble3D val="0"/>
            <c:explosion val="1"/>
            <c:spPr>
              <a:solidFill>
                <a:schemeClr val="accent1"/>
              </a:solidFill>
              <a:ln>
                <a:noFill/>
              </a:ln>
              <a:effectLst/>
              <a:sp3d/>
            </c:spPr>
          </c:dPt>
          <c:dPt>
            <c:idx val="1"/>
            <c:bubble3D val="0"/>
            <c:spPr>
              <a:solidFill>
                <a:schemeClr val="accent3"/>
              </a:solidFill>
              <a:ln>
                <a:noFill/>
              </a:ln>
              <a:effectLst/>
              <a:sp3d/>
            </c:spPr>
          </c:dPt>
          <c:dPt>
            <c:idx val="2"/>
            <c:bubble3D val="0"/>
            <c:spPr>
              <a:solidFill>
                <a:schemeClr val="accent5"/>
              </a:solidFill>
              <a:ln>
                <a:noFill/>
              </a:ln>
              <a:effectLst/>
              <a:sp3d/>
            </c:spPr>
          </c:dPt>
          <c:dPt>
            <c:idx val="3"/>
            <c:bubble3D val="0"/>
            <c:spPr>
              <a:solidFill>
                <a:schemeClr val="accent1">
                  <a:lumMod val="60000"/>
                </a:schemeClr>
              </a:solidFill>
              <a:ln>
                <a:noFill/>
              </a:ln>
              <a:effectLst/>
              <a:sp3d/>
            </c:spPr>
          </c:dPt>
          <c:cat>
            <c:strRef>
              <c:f>Feuil1!$A$2:$A$5</c:f>
              <c:strCache>
                <c:ptCount val="2"/>
                <c:pt idx="0">
                  <c:v>pensée convergente</c:v>
                </c:pt>
                <c:pt idx="1">
                  <c:v>pensée divergente</c:v>
                </c:pt>
              </c:strCache>
            </c:strRef>
          </c:cat>
          <c:val>
            <c:numRef>
              <c:f>Feuil1!$B$2:$B$5</c:f>
              <c:numCache>
                <c:formatCode>General</c:formatCode>
                <c:ptCount val="4"/>
                <c:pt idx="0">
                  <c:v>70.0</c:v>
                </c:pt>
                <c:pt idx="1">
                  <c:v>30.0</c:v>
                </c:pt>
              </c:numCache>
            </c:numRef>
          </c:val>
        </c:ser>
        <c:dLbls>
          <c:showLegendKey val="0"/>
          <c:showVal val="0"/>
          <c:showCatName val="0"/>
          <c:showSerName val="0"/>
          <c:showPercent val="0"/>
          <c:showBubbleSize val="0"/>
          <c:showLeaderLines val="1"/>
        </c:dLbls>
      </c:pie3DChart>
      <c:spPr>
        <a:noFill/>
        <a:ln>
          <a:noFill/>
        </a:ln>
        <a:effectLst/>
      </c:spPr>
    </c:plotArea>
    <c:plotVisOnly val="1"/>
    <c:dispBlanksAs val="zero"/>
    <c:showDLblsOverMax val="0"/>
  </c:chart>
  <c:spPr>
    <a:noFill/>
    <a:ln w="6350" cap="flat" cmpd="sng" algn="ctr">
      <a:noFill/>
      <a:prstDash val="solid"/>
      <a:miter lim="800000"/>
    </a:ln>
    <a:effectLst/>
  </c:spPr>
  <c:txPr>
    <a:bodyPr/>
    <a:lstStyle/>
    <a:p>
      <a:pPr>
        <a:defRPr sz="1800"/>
      </a:pPr>
      <a:endParaRPr lang="fr-F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fr-FR"/>
        </a:p>
      </c:txPr>
    </c:title>
    <c:autoTitleDeleted val="0"/>
    <c:view3D>
      <c:rotX val="30"/>
      <c:rotY val="0"/>
      <c:depthPercent val="100"/>
      <c:rAngAx val="0"/>
      <c:perspective val="3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Feuil1!$B$1</c:f>
              <c:strCache>
                <c:ptCount val="1"/>
                <c:pt idx="0">
                  <c:v>HP LAMINAIRE</c:v>
                </c:pt>
              </c:strCache>
            </c:strRef>
          </c:tx>
          <c:explosion val="20"/>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2"/>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3"/>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Lbls>
            <c:dLbl>
              <c:idx val="0"/>
              <c:layout>
                <c:manualLayout>
                  <c:x val="-0.0318599379623002"/>
                  <c:y val="0.143290060429482"/>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spc="0" baseline="0">
                      <a:solidFill>
                        <a:schemeClr val="accent1"/>
                      </a:solidFill>
                      <a:latin typeface="+mn-lt"/>
                      <a:ea typeface="+mn-ea"/>
                      <a:cs typeface="+mn-cs"/>
                    </a:defRPr>
                  </a:pPr>
                  <a:endParaRPr lang="fr-FR"/>
                </a:p>
              </c:txPr>
              <c:dLblPos val="bestFit"/>
              <c:showLegendKey val="0"/>
              <c:showVal val="0"/>
              <c:showCatName val="1"/>
              <c:showSerName val="0"/>
              <c:showPercent val="0"/>
              <c:showBubbleSize val="0"/>
            </c:dLbl>
            <c:dLbl>
              <c:idx val="1"/>
              <c:layout>
                <c:manualLayout>
                  <c:x val="0.143939393939394"/>
                  <c:y val="-0.123982943938666"/>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spc="0" baseline="0">
                      <a:solidFill>
                        <a:schemeClr val="accent3"/>
                      </a:solidFill>
                      <a:latin typeface="+mn-lt"/>
                      <a:ea typeface="+mn-ea"/>
                      <a:cs typeface="+mn-cs"/>
                    </a:defRPr>
                  </a:pPr>
                  <a:endParaRPr lang="fr-FR"/>
                </a:p>
              </c:txPr>
              <c:dLblPos val="bestFit"/>
              <c:showLegendKey val="0"/>
              <c:showVal val="0"/>
              <c:showCatName val="1"/>
              <c:showSerName val="0"/>
              <c:showPercent val="0"/>
              <c:showBubbleSize val="0"/>
            </c:dLbl>
            <c:dLbl>
              <c:idx val="2"/>
              <c:spPr>
                <a:noFill/>
                <a:ln>
                  <a:noFill/>
                </a:ln>
                <a:effectLst/>
              </c:spPr>
              <c:txPr>
                <a:bodyPr rot="0" spcFirstLastPara="1" vertOverflow="ellipsis" vert="horz" wrap="square" lIns="38100" tIns="19050" rIns="38100" bIns="19050" anchor="ctr" anchorCtr="1">
                  <a:spAutoFit/>
                </a:bodyPr>
                <a:lstStyle/>
                <a:p>
                  <a:pPr>
                    <a:defRPr sz="900" b="1" i="0" u="none" strike="noStrike" kern="1200" spc="0" baseline="0">
                      <a:solidFill>
                        <a:schemeClr val="accent5"/>
                      </a:solidFill>
                      <a:latin typeface="+mn-lt"/>
                      <a:ea typeface="+mn-ea"/>
                      <a:cs typeface="+mn-cs"/>
                    </a:defRPr>
                  </a:pPr>
                  <a:endParaRPr lang="fr-FR"/>
                </a:p>
              </c:txPr>
              <c:dLblPos val="outEnd"/>
              <c:showLegendKey val="0"/>
              <c:showVal val="0"/>
              <c:showCatName val="1"/>
              <c:showSerName val="0"/>
              <c:showPercent val="0"/>
              <c:showBubbleSize val="0"/>
            </c:dLbl>
            <c:dLbl>
              <c:idx val="3"/>
              <c:spPr>
                <a:noFill/>
                <a:ln>
                  <a:noFill/>
                </a:ln>
                <a:effectLst/>
              </c:spPr>
              <c:txPr>
                <a:bodyPr rot="0" spcFirstLastPara="1" vertOverflow="ellipsis" vert="horz" wrap="square" lIns="38100" tIns="19050" rIns="38100" bIns="19050" anchor="ctr" anchorCtr="1">
                  <a:spAutoFit/>
                </a:bodyPr>
                <a:lstStyle/>
                <a:p>
                  <a:pPr>
                    <a:defRPr sz="900" b="1" i="0" u="none" strike="noStrike" kern="1200" spc="0" baseline="0">
                      <a:solidFill>
                        <a:schemeClr val="accent1">
                          <a:lumMod val="60000"/>
                        </a:schemeClr>
                      </a:solidFill>
                      <a:latin typeface="+mn-lt"/>
                      <a:ea typeface="+mn-ea"/>
                      <a:cs typeface="+mn-cs"/>
                    </a:defRPr>
                  </a:pPr>
                  <a:endParaRPr lang="fr-FR"/>
                </a:p>
              </c:txPr>
              <c:dLblPos val="outEnd"/>
              <c:showLegendKey val="0"/>
              <c:showVal val="0"/>
              <c:showCatName val="1"/>
              <c:showSerName val="0"/>
              <c:showPercent val="0"/>
              <c:showBubbleSize val="0"/>
            </c:dLbl>
            <c:spPr>
              <a:noFill/>
              <a:ln>
                <a:noFill/>
              </a:ln>
              <a:effectLst/>
            </c:spPr>
            <c:txPr>
              <a:bodyPr/>
              <a:lstStyle/>
              <a:p>
                <a:pPr>
                  <a:defRPr sz="900"/>
                </a:pPr>
                <a:endParaRPr lang="fr-FR"/>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Feuil1!$A$2:$A$5</c:f>
              <c:strCache>
                <c:ptCount val="2"/>
                <c:pt idx="0">
                  <c:v>Pensée convergente</c:v>
                </c:pt>
                <c:pt idx="1">
                  <c:v>Pensée divergente</c:v>
                </c:pt>
              </c:strCache>
            </c:strRef>
          </c:cat>
          <c:val>
            <c:numRef>
              <c:f>Feuil1!$B$2:$B$5</c:f>
              <c:numCache>
                <c:formatCode>General</c:formatCode>
                <c:ptCount val="4"/>
                <c:pt idx="0">
                  <c:v>65.0</c:v>
                </c:pt>
                <c:pt idx="1">
                  <c:v>35.0</c:v>
                </c:pt>
              </c:numCache>
            </c:numRef>
          </c:val>
        </c:ser>
        <c:dLbls>
          <c:dLblPos val="outEnd"/>
          <c:showLegendKey val="0"/>
          <c:showVal val="0"/>
          <c:showCatName val="1"/>
          <c:showSerName val="0"/>
          <c:showPercent val="0"/>
          <c:showBubbleSize val="0"/>
          <c:showLeaderLines val="1"/>
        </c:dLbls>
      </c:pie3DChart>
      <c:spPr>
        <a:noFill/>
        <a:ln>
          <a:noFill/>
        </a:ln>
        <a:effectLst/>
      </c:spPr>
    </c:plotArea>
    <c:plotVisOnly val="1"/>
    <c:dispBlanksAs val="zero"/>
    <c:showDLblsOverMax val="0"/>
  </c:chart>
  <c:spPr>
    <a:noFill/>
    <a:ln>
      <a:noFill/>
    </a:ln>
    <a:effectLst/>
  </c:spPr>
  <c:txPr>
    <a:bodyPr/>
    <a:lstStyle/>
    <a:p>
      <a:pPr>
        <a:defRPr/>
      </a:pPr>
      <a:endParaRPr lang="fr-F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fr-FR"/>
        </a:p>
      </c:txPr>
    </c:title>
    <c:autoTitleDeleted val="0"/>
    <c:view3D>
      <c:rotX val="30"/>
      <c:rotY val="0"/>
      <c:depthPercent val="100"/>
      <c:rAngAx val="0"/>
      <c:perspective val="3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Feuil1!$B$1</c:f>
              <c:strCache>
                <c:ptCount val="1"/>
                <c:pt idx="0">
                  <c:v>HP COMPLEXE</c:v>
                </c:pt>
              </c:strCache>
            </c:strRef>
          </c:tx>
          <c:explosion val="2"/>
          <c:dPt>
            <c:idx val="0"/>
            <c:bubble3D val="0"/>
            <c:explosion val="6"/>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
            <c:bubble3D val="0"/>
            <c:explosion val="16"/>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2"/>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3"/>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Lbls>
            <c:dLbl>
              <c:idx val="0"/>
              <c:layout>
                <c:manualLayout>
                  <c:x val="-0.00303336194350105"/>
                  <c:y val="-0.141417273464689"/>
                </c:manualLayout>
              </c:layout>
              <c:spPr>
                <a:noFill/>
                <a:ln>
                  <a:noFill/>
                </a:ln>
                <a:effectLst/>
              </c:spPr>
              <c:txPr>
                <a:bodyPr rot="0" spcFirstLastPara="1" vertOverflow="ellipsis" vert="horz" wrap="square" lIns="38100" tIns="19050" rIns="38100" bIns="19050" anchor="ctr" anchorCtr="1">
                  <a:spAutoFit/>
                </a:bodyPr>
                <a:lstStyle/>
                <a:p>
                  <a:pPr>
                    <a:defRPr sz="1100" b="1" i="0" u="none" strike="noStrike" kern="1200" spc="0" baseline="0">
                      <a:solidFill>
                        <a:schemeClr val="accent1"/>
                      </a:solidFill>
                      <a:latin typeface="+mn-lt"/>
                      <a:ea typeface="+mn-ea"/>
                      <a:cs typeface="+mn-cs"/>
                    </a:defRPr>
                  </a:pPr>
                  <a:endParaRPr lang="fr-FR"/>
                </a:p>
              </c:txPr>
              <c:dLblPos val="bestFit"/>
              <c:showLegendKey val="0"/>
              <c:showVal val="0"/>
              <c:showCatName val="1"/>
              <c:showSerName val="0"/>
              <c:showPercent val="0"/>
              <c:showBubbleSize val="0"/>
              <c:extLst>
                <c:ext xmlns:c15="http://schemas.microsoft.com/office/drawing/2012/chart" uri="{CE6537A1-D6FC-4f65-9D91-7224C49458BB}">
                  <c15:layout>
                    <c:manualLayout>
                      <c:w val="0.21641203703703704"/>
                      <c:h val="0.18824829024432094"/>
                    </c:manualLayout>
                  </c15:layout>
                </c:ext>
              </c:extLst>
            </c:dLbl>
            <c:dLbl>
              <c:idx val="1"/>
              <c:spPr>
                <a:noFill/>
                <a:ln>
                  <a:noFill/>
                </a:ln>
                <a:effectLst/>
              </c:spPr>
              <c:txPr>
                <a:bodyPr rot="0" spcFirstLastPara="1" vertOverflow="ellipsis" vert="horz" wrap="square" lIns="38100" tIns="19050" rIns="38100" bIns="19050" anchor="ctr" anchorCtr="1">
                  <a:spAutoFit/>
                </a:bodyPr>
                <a:lstStyle/>
                <a:p>
                  <a:pPr>
                    <a:defRPr sz="1100" b="1" i="0" u="none" strike="noStrike" kern="1200" spc="0" baseline="0">
                      <a:solidFill>
                        <a:schemeClr val="accent3"/>
                      </a:solidFill>
                      <a:latin typeface="+mn-lt"/>
                      <a:ea typeface="+mn-ea"/>
                      <a:cs typeface="+mn-cs"/>
                    </a:defRPr>
                  </a:pPr>
                  <a:endParaRPr lang="fr-FR"/>
                </a:p>
              </c:txPr>
              <c:dLblPos val="outEnd"/>
              <c:showLegendKey val="0"/>
              <c:showVal val="0"/>
              <c:showCatName val="1"/>
              <c:showSerName val="0"/>
              <c:showPercent val="0"/>
              <c:showBubbleSize val="0"/>
            </c:dLbl>
            <c:dLbl>
              <c:idx val="2"/>
              <c:spPr>
                <a:noFill/>
                <a:ln>
                  <a:noFill/>
                </a:ln>
                <a:effectLst/>
              </c:spPr>
              <c:txPr>
                <a:bodyPr rot="0" spcFirstLastPara="1" vertOverflow="ellipsis" vert="horz" wrap="square" lIns="38100" tIns="19050" rIns="38100" bIns="19050" anchor="ctr" anchorCtr="1">
                  <a:spAutoFit/>
                </a:bodyPr>
                <a:lstStyle/>
                <a:p>
                  <a:pPr>
                    <a:defRPr sz="1100" b="1" i="0" u="none" strike="noStrike" kern="1200" spc="0" baseline="0">
                      <a:solidFill>
                        <a:schemeClr val="accent5"/>
                      </a:solidFill>
                      <a:latin typeface="+mn-lt"/>
                      <a:ea typeface="+mn-ea"/>
                      <a:cs typeface="+mn-cs"/>
                    </a:defRPr>
                  </a:pPr>
                  <a:endParaRPr lang="fr-FR"/>
                </a:p>
              </c:txPr>
              <c:dLblPos val="outEnd"/>
              <c:showLegendKey val="0"/>
              <c:showVal val="0"/>
              <c:showCatName val="1"/>
              <c:showSerName val="0"/>
              <c:showPercent val="0"/>
              <c:showBubbleSize val="0"/>
            </c:dLbl>
            <c:dLbl>
              <c:idx val="3"/>
              <c:spPr>
                <a:noFill/>
                <a:ln>
                  <a:noFill/>
                </a:ln>
                <a:effectLst/>
              </c:spPr>
              <c:txPr>
                <a:bodyPr rot="0" spcFirstLastPara="1" vertOverflow="ellipsis" vert="horz" wrap="square" lIns="38100" tIns="19050" rIns="38100" bIns="19050" anchor="ctr" anchorCtr="1">
                  <a:spAutoFit/>
                </a:bodyPr>
                <a:lstStyle/>
                <a:p>
                  <a:pPr>
                    <a:defRPr sz="1100" b="1" i="0" u="none" strike="noStrike" kern="1200" spc="0" baseline="0">
                      <a:solidFill>
                        <a:schemeClr val="accent1">
                          <a:lumMod val="60000"/>
                        </a:schemeClr>
                      </a:solidFill>
                      <a:latin typeface="+mn-lt"/>
                      <a:ea typeface="+mn-ea"/>
                      <a:cs typeface="+mn-cs"/>
                    </a:defRPr>
                  </a:pPr>
                  <a:endParaRPr lang="fr-FR"/>
                </a:p>
              </c:txPr>
              <c:dLblPos val="outEnd"/>
              <c:showLegendKey val="0"/>
              <c:showVal val="0"/>
              <c:showCatName val="1"/>
              <c:showSerName val="0"/>
              <c:showPercent val="0"/>
              <c:showBubbleSize val="0"/>
            </c:dLbl>
            <c:spPr>
              <a:noFill/>
              <a:ln>
                <a:noFill/>
              </a:ln>
              <a:effectLst/>
            </c:spPr>
            <c:txPr>
              <a:bodyPr/>
              <a:lstStyle/>
              <a:p>
                <a:pPr>
                  <a:defRPr sz="1100"/>
                </a:pPr>
                <a:endParaRPr lang="fr-FR"/>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Feuil1!$A$2:$A$5</c:f>
              <c:strCache>
                <c:ptCount val="2"/>
                <c:pt idx="0">
                  <c:v>Pensée convergente </c:v>
                </c:pt>
                <c:pt idx="1">
                  <c:v>pensée divergente </c:v>
                </c:pt>
              </c:strCache>
            </c:strRef>
          </c:cat>
          <c:val>
            <c:numRef>
              <c:f>Feuil1!$B$2:$B$5</c:f>
              <c:numCache>
                <c:formatCode>General</c:formatCode>
                <c:ptCount val="4"/>
                <c:pt idx="0">
                  <c:v>35.0</c:v>
                </c:pt>
                <c:pt idx="1">
                  <c:v>65.0</c:v>
                </c:pt>
              </c:numCache>
            </c:numRef>
          </c:val>
        </c:ser>
        <c:dLbls>
          <c:dLblPos val="outEnd"/>
          <c:showLegendKey val="0"/>
          <c:showVal val="0"/>
          <c:showCatName val="1"/>
          <c:showSerName val="0"/>
          <c:showPercent val="0"/>
          <c:showBubbleSize val="0"/>
          <c:showLeaderLines val="1"/>
        </c:dLbls>
      </c:pie3DChart>
      <c:spPr>
        <a:noFill/>
        <a:ln>
          <a:noFill/>
        </a:ln>
        <a:effectLst/>
      </c:spPr>
    </c:plotArea>
    <c:plotVisOnly val="1"/>
    <c:dispBlanksAs val="zero"/>
    <c:showDLblsOverMax val="0"/>
  </c:chart>
  <c:spPr>
    <a:noFill/>
    <a:ln>
      <a:noFill/>
    </a:ln>
    <a:effectLst/>
  </c:spPr>
  <c:txPr>
    <a:bodyPr/>
    <a:lstStyle/>
    <a:p>
      <a:pPr>
        <a:defRPr/>
      </a:pPr>
      <a:endParaRPr lang="fr-FR"/>
    </a:p>
  </c:txPr>
  <c:externalData r:id="rId1">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6">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869AF6-532B-413F-92D9-2E3199533D0A}" type="doc">
      <dgm:prSet loTypeId="urn:microsoft.com/office/officeart/2005/8/layout/chevron1" loCatId="process" qsTypeId="urn:microsoft.com/office/officeart/2005/8/quickstyle/simple1" qsCatId="simple" csTypeId="urn:microsoft.com/office/officeart/2005/8/colors/accent3_2" csCatId="accent3" phldr="1"/>
      <dgm:spPr/>
    </dgm:pt>
    <dgm:pt modelId="{AB1D578E-56C8-4055-8C20-DA346E38C011}">
      <dgm:prSet phldrT="[Texte]"/>
      <dgm:spPr/>
      <dgm:t>
        <a:bodyPr/>
        <a:lstStyle/>
        <a:p>
          <a:r>
            <a:rPr lang="fr-FR" dirty="0" smtClean="0"/>
            <a:t>4 ans </a:t>
          </a:r>
          <a:endParaRPr lang="fr-FR" dirty="0"/>
        </a:p>
      </dgm:t>
    </dgm:pt>
    <dgm:pt modelId="{EC29A0D8-E679-471D-A98C-E279238B0CE4}" type="parTrans" cxnId="{5171CBE0-CC83-4574-BF89-4699FCB542C8}">
      <dgm:prSet/>
      <dgm:spPr/>
      <dgm:t>
        <a:bodyPr/>
        <a:lstStyle/>
        <a:p>
          <a:endParaRPr lang="fr-FR"/>
        </a:p>
      </dgm:t>
    </dgm:pt>
    <dgm:pt modelId="{01DFEDCF-6503-408A-BAD3-0B68AC4FFA35}" type="sibTrans" cxnId="{5171CBE0-CC83-4574-BF89-4699FCB542C8}">
      <dgm:prSet/>
      <dgm:spPr/>
      <dgm:t>
        <a:bodyPr/>
        <a:lstStyle/>
        <a:p>
          <a:endParaRPr lang="fr-FR"/>
        </a:p>
      </dgm:t>
    </dgm:pt>
    <dgm:pt modelId="{E3867787-69AA-444D-895B-339D4DD479E8}">
      <dgm:prSet phldrT="[Texte]"/>
      <dgm:spPr/>
      <dgm:t>
        <a:bodyPr/>
        <a:lstStyle/>
        <a:p>
          <a:r>
            <a:rPr lang="fr-FR" dirty="0" smtClean="0"/>
            <a:t>7 ans</a:t>
          </a:r>
          <a:endParaRPr lang="fr-FR" dirty="0"/>
        </a:p>
      </dgm:t>
    </dgm:pt>
    <dgm:pt modelId="{3264DAF6-B1B2-45F9-88B6-EEC7B0D0A278}" type="parTrans" cxnId="{A1554D3F-652B-4FE2-AF3E-CB5687233CA2}">
      <dgm:prSet/>
      <dgm:spPr/>
      <dgm:t>
        <a:bodyPr/>
        <a:lstStyle/>
        <a:p>
          <a:endParaRPr lang="fr-FR"/>
        </a:p>
      </dgm:t>
    </dgm:pt>
    <dgm:pt modelId="{EF821CEB-5A70-4F2D-B6A6-C37CEAC0EE38}" type="sibTrans" cxnId="{A1554D3F-652B-4FE2-AF3E-CB5687233CA2}">
      <dgm:prSet/>
      <dgm:spPr/>
      <dgm:t>
        <a:bodyPr/>
        <a:lstStyle/>
        <a:p>
          <a:endParaRPr lang="fr-FR"/>
        </a:p>
      </dgm:t>
    </dgm:pt>
    <dgm:pt modelId="{E7113F65-C2E1-4BD9-8FB4-7A315744FC56}">
      <dgm:prSet phldrT="[Texte]"/>
      <dgm:spPr/>
      <dgm:t>
        <a:bodyPr/>
        <a:lstStyle/>
        <a:p>
          <a:r>
            <a:rPr lang="fr-FR" dirty="0" smtClean="0"/>
            <a:t>10 ans</a:t>
          </a:r>
          <a:endParaRPr lang="fr-FR" dirty="0"/>
        </a:p>
      </dgm:t>
    </dgm:pt>
    <dgm:pt modelId="{BAC5DC99-7271-40CB-85A0-EAD918582C32}" type="parTrans" cxnId="{8D03E4C7-9723-4C29-8106-7D38BFBB634C}">
      <dgm:prSet/>
      <dgm:spPr/>
      <dgm:t>
        <a:bodyPr/>
        <a:lstStyle/>
        <a:p>
          <a:endParaRPr lang="fr-FR"/>
        </a:p>
      </dgm:t>
    </dgm:pt>
    <dgm:pt modelId="{26798CB8-7D1D-4538-B0DC-671C6E0EE28D}" type="sibTrans" cxnId="{8D03E4C7-9723-4C29-8106-7D38BFBB634C}">
      <dgm:prSet/>
      <dgm:spPr/>
      <dgm:t>
        <a:bodyPr/>
        <a:lstStyle/>
        <a:p>
          <a:endParaRPr lang="fr-FR"/>
        </a:p>
      </dgm:t>
    </dgm:pt>
    <dgm:pt modelId="{AB0B31AB-80A6-4819-934E-0037F9610994}" type="pres">
      <dgm:prSet presAssocID="{7C869AF6-532B-413F-92D9-2E3199533D0A}" presName="Name0" presStyleCnt="0">
        <dgm:presLayoutVars>
          <dgm:dir/>
          <dgm:animLvl val="lvl"/>
          <dgm:resizeHandles val="exact"/>
        </dgm:presLayoutVars>
      </dgm:prSet>
      <dgm:spPr/>
    </dgm:pt>
    <dgm:pt modelId="{DCCB83DE-CEC0-4F97-ABE6-820052662FB0}" type="pres">
      <dgm:prSet presAssocID="{AB1D578E-56C8-4055-8C20-DA346E38C011}" presName="parTxOnly" presStyleLbl="node1" presStyleIdx="0" presStyleCnt="3" custScaleY="63037" custLinFactNeighborX="-90015" custLinFactNeighborY="-4655">
        <dgm:presLayoutVars>
          <dgm:chMax val="0"/>
          <dgm:chPref val="0"/>
          <dgm:bulletEnabled val="1"/>
        </dgm:presLayoutVars>
      </dgm:prSet>
      <dgm:spPr/>
      <dgm:t>
        <a:bodyPr/>
        <a:lstStyle/>
        <a:p>
          <a:endParaRPr lang="fr-FR"/>
        </a:p>
      </dgm:t>
    </dgm:pt>
    <dgm:pt modelId="{80E16D79-6502-4626-B58E-9D585FA629C9}" type="pres">
      <dgm:prSet presAssocID="{01DFEDCF-6503-408A-BAD3-0B68AC4FFA35}" presName="parTxOnlySpace" presStyleCnt="0"/>
      <dgm:spPr/>
    </dgm:pt>
    <dgm:pt modelId="{7F40153F-012E-489F-8C5B-B2159DF8DAD5}" type="pres">
      <dgm:prSet presAssocID="{E3867787-69AA-444D-895B-339D4DD479E8}" presName="parTxOnly" presStyleLbl="node1" presStyleIdx="1" presStyleCnt="3" custScaleY="63037" custLinFactNeighborX="2945" custLinFactNeighborY="-3942">
        <dgm:presLayoutVars>
          <dgm:chMax val="0"/>
          <dgm:chPref val="0"/>
          <dgm:bulletEnabled val="1"/>
        </dgm:presLayoutVars>
      </dgm:prSet>
      <dgm:spPr/>
      <dgm:t>
        <a:bodyPr/>
        <a:lstStyle/>
        <a:p>
          <a:endParaRPr lang="fr-FR"/>
        </a:p>
      </dgm:t>
    </dgm:pt>
    <dgm:pt modelId="{A86EB3E1-6374-4D15-80D6-1E946A4F0DAA}" type="pres">
      <dgm:prSet presAssocID="{EF821CEB-5A70-4F2D-B6A6-C37CEAC0EE38}" presName="parTxOnlySpace" presStyleCnt="0"/>
      <dgm:spPr/>
    </dgm:pt>
    <dgm:pt modelId="{8F27960A-7013-4D26-9718-54509646EC97}" type="pres">
      <dgm:prSet presAssocID="{E7113F65-C2E1-4BD9-8FB4-7A315744FC56}" presName="parTxOnly" presStyleLbl="node1" presStyleIdx="2" presStyleCnt="3" custScaleY="63037">
        <dgm:presLayoutVars>
          <dgm:chMax val="0"/>
          <dgm:chPref val="0"/>
          <dgm:bulletEnabled val="1"/>
        </dgm:presLayoutVars>
      </dgm:prSet>
      <dgm:spPr/>
      <dgm:t>
        <a:bodyPr/>
        <a:lstStyle/>
        <a:p>
          <a:endParaRPr lang="fr-FR"/>
        </a:p>
      </dgm:t>
    </dgm:pt>
  </dgm:ptLst>
  <dgm:cxnLst>
    <dgm:cxn modelId="{5171CBE0-CC83-4574-BF89-4699FCB542C8}" srcId="{7C869AF6-532B-413F-92D9-2E3199533D0A}" destId="{AB1D578E-56C8-4055-8C20-DA346E38C011}" srcOrd="0" destOrd="0" parTransId="{EC29A0D8-E679-471D-A98C-E279238B0CE4}" sibTransId="{01DFEDCF-6503-408A-BAD3-0B68AC4FFA35}"/>
    <dgm:cxn modelId="{A1554D3F-652B-4FE2-AF3E-CB5687233CA2}" srcId="{7C869AF6-532B-413F-92D9-2E3199533D0A}" destId="{E3867787-69AA-444D-895B-339D4DD479E8}" srcOrd="1" destOrd="0" parTransId="{3264DAF6-B1B2-45F9-88B6-EEC7B0D0A278}" sibTransId="{EF821CEB-5A70-4F2D-B6A6-C37CEAC0EE38}"/>
    <dgm:cxn modelId="{2B177C5A-8368-4055-BC58-00BA7637F2F9}" type="presOf" srcId="{E3867787-69AA-444D-895B-339D4DD479E8}" destId="{7F40153F-012E-489F-8C5B-B2159DF8DAD5}" srcOrd="0" destOrd="0" presId="urn:microsoft.com/office/officeart/2005/8/layout/chevron1"/>
    <dgm:cxn modelId="{46B18DC4-245B-4863-B271-B4589D1AF5DA}" type="presOf" srcId="{E7113F65-C2E1-4BD9-8FB4-7A315744FC56}" destId="{8F27960A-7013-4D26-9718-54509646EC97}" srcOrd="0" destOrd="0" presId="urn:microsoft.com/office/officeart/2005/8/layout/chevron1"/>
    <dgm:cxn modelId="{8D03E4C7-9723-4C29-8106-7D38BFBB634C}" srcId="{7C869AF6-532B-413F-92D9-2E3199533D0A}" destId="{E7113F65-C2E1-4BD9-8FB4-7A315744FC56}" srcOrd="2" destOrd="0" parTransId="{BAC5DC99-7271-40CB-85A0-EAD918582C32}" sibTransId="{26798CB8-7D1D-4538-B0DC-671C6E0EE28D}"/>
    <dgm:cxn modelId="{B8AF109C-2AD1-433B-937A-84EDF998F96D}" type="presOf" srcId="{7C869AF6-532B-413F-92D9-2E3199533D0A}" destId="{AB0B31AB-80A6-4819-934E-0037F9610994}" srcOrd="0" destOrd="0" presId="urn:microsoft.com/office/officeart/2005/8/layout/chevron1"/>
    <dgm:cxn modelId="{014B1DED-6F2D-4D31-9275-965FF3F8BD11}" type="presOf" srcId="{AB1D578E-56C8-4055-8C20-DA346E38C011}" destId="{DCCB83DE-CEC0-4F97-ABE6-820052662FB0}" srcOrd="0" destOrd="0" presId="urn:microsoft.com/office/officeart/2005/8/layout/chevron1"/>
    <dgm:cxn modelId="{CB37709D-6915-4D76-ADDF-69586B24D4F7}" type="presParOf" srcId="{AB0B31AB-80A6-4819-934E-0037F9610994}" destId="{DCCB83DE-CEC0-4F97-ABE6-820052662FB0}" srcOrd="0" destOrd="0" presId="urn:microsoft.com/office/officeart/2005/8/layout/chevron1"/>
    <dgm:cxn modelId="{77262B4B-B2E3-4086-B454-99006715B4B5}" type="presParOf" srcId="{AB0B31AB-80A6-4819-934E-0037F9610994}" destId="{80E16D79-6502-4626-B58E-9D585FA629C9}" srcOrd="1" destOrd="0" presId="urn:microsoft.com/office/officeart/2005/8/layout/chevron1"/>
    <dgm:cxn modelId="{FB3026F3-33A1-4562-B1DC-C17F79113785}" type="presParOf" srcId="{AB0B31AB-80A6-4819-934E-0037F9610994}" destId="{7F40153F-012E-489F-8C5B-B2159DF8DAD5}" srcOrd="2" destOrd="0" presId="urn:microsoft.com/office/officeart/2005/8/layout/chevron1"/>
    <dgm:cxn modelId="{4C3E7860-0CA7-44F3-9F23-FCB4814D2549}" type="presParOf" srcId="{AB0B31AB-80A6-4819-934E-0037F9610994}" destId="{A86EB3E1-6374-4D15-80D6-1E946A4F0DAA}" srcOrd="3" destOrd="0" presId="urn:microsoft.com/office/officeart/2005/8/layout/chevron1"/>
    <dgm:cxn modelId="{4837EA7F-E697-440A-9993-E411E3EBFD91}" type="presParOf" srcId="{AB0B31AB-80A6-4819-934E-0037F9610994}" destId="{8F27960A-7013-4D26-9718-54509646EC97}"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FC498CD-5FAF-40B8-9EAA-B24164FBC37A}" type="doc">
      <dgm:prSet loTypeId="urn:microsoft.com/office/officeart/2005/8/layout/funnel1" loCatId="process" qsTypeId="urn:microsoft.com/office/officeart/2005/8/quickstyle/3d3" qsCatId="3D" csTypeId="urn:microsoft.com/office/officeart/2005/8/colors/accent1_2" csCatId="accent1" phldr="1"/>
      <dgm:spPr/>
      <dgm:t>
        <a:bodyPr/>
        <a:lstStyle/>
        <a:p>
          <a:endParaRPr lang="fr-FR"/>
        </a:p>
      </dgm:t>
    </dgm:pt>
    <dgm:pt modelId="{0B82293F-BBA4-4B3C-9835-E37817A12C2B}">
      <dgm:prSet phldrT="[Texte]"/>
      <dgm:spPr/>
      <dgm:t>
        <a:bodyPr/>
        <a:lstStyle/>
        <a:p>
          <a:r>
            <a:rPr lang="fr-FR" dirty="0" smtClean="0"/>
            <a:t>Petite réflexion</a:t>
          </a:r>
          <a:endParaRPr lang="fr-FR" dirty="0"/>
        </a:p>
      </dgm:t>
    </dgm:pt>
    <dgm:pt modelId="{2FF5503D-52C6-47B6-9E5D-C5CAB51DFEF6}" type="parTrans" cxnId="{13E14AF6-F52E-4579-BD69-E9D65A4464CE}">
      <dgm:prSet/>
      <dgm:spPr/>
      <dgm:t>
        <a:bodyPr/>
        <a:lstStyle/>
        <a:p>
          <a:endParaRPr lang="fr-FR"/>
        </a:p>
      </dgm:t>
    </dgm:pt>
    <dgm:pt modelId="{3420B1BC-4258-4764-AC55-F84FBD80347E}" type="sibTrans" cxnId="{13E14AF6-F52E-4579-BD69-E9D65A4464CE}">
      <dgm:prSet/>
      <dgm:spPr/>
      <dgm:t>
        <a:bodyPr/>
        <a:lstStyle/>
        <a:p>
          <a:endParaRPr lang="fr-FR"/>
        </a:p>
      </dgm:t>
    </dgm:pt>
    <dgm:pt modelId="{F8337798-BC3D-4891-8F8D-59007DDD2F9C}">
      <dgm:prSet phldrT="[Texte]"/>
      <dgm:spPr/>
      <dgm:t>
        <a:bodyPr/>
        <a:lstStyle/>
        <a:p>
          <a:r>
            <a:rPr lang="fr-FR" dirty="0" smtClean="0"/>
            <a:t>Grosse réflexion</a:t>
          </a:r>
          <a:endParaRPr lang="fr-FR" dirty="0"/>
        </a:p>
      </dgm:t>
    </dgm:pt>
    <dgm:pt modelId="{12254A50-251A-4F11-82AF-7AFE788926DE}" type="parTrans" cxnId="{278A8EB3-5A2C-4058-A64A-FB91A8A51837}">
      <dgm:prSet/>
      <dgm:spPr/>
      <dgm:t>
        <a:bodyPr/>
        <a:lstStyle/>
        <a:p>
          <a:endParaRPr lang="fr-FR"/>
        </a:p>
      </dgm:t>
    </dgm:pt>
    <dgm:pt modelId="{D0BC2A95-12FB-4BD6-B334-595E3A11D145}" type="sibTrans" cxnId="{278A8EB3-5A2C-4058-A64A-FB91A8A51837}">
      <dgm:prSet/>
      <dgm:spPr/>
      <dgm:t>
        <a:bodyPr/>
        <a:lstStyle/>
        <a:p>
          <a:endParaRPr lang="fr-FR"/>
        </a:p>
      </dgm:t>
    </dgm:pt>
    <dgm:pt modelId="{33236245-A8E6-4E7A-BAAE-D5201106503B}">
      <dgm:prSet phldrT="[Texte]"/>
      <dgm:spPr/>
      <dgm:t>
        <a:bodyPr/>
        <a:lstStyle/>
        <a:p>
          <a:r>
            <a:rPr lang="fr-FR" dirty="0" smtClean="0"/>
            <a:t>Odeur, bruit…</a:t>
          </a:r>
          <a:endParaRPr lang="fr-FR" dirty="0"/>
        </a:p>
      </dgm:t>
    </dgm:pt>
    <dgm:pt modelId="{05DEFFB0-E956-4DE9-A553-4F9A17FFCAEF}" type="parTrans" cxnId="{68CC4A9E-5DD4-4D57-A8F2-E428A4E5446E}">
      <dgm:prSet/>
      <dgm:spPr/>
      <dgm:t>
        <a:bodyPr/>
        <a:lstStyle/>
        <a:p>
          <a:endParaRPr lang="fr-FR"/>
        </a:p>
      </dgm:t>
    </dgm:pt>
    <dgm:pt modelId="{B058D1E0-65A5-4E25-9769-D5C3E029A161}" type="sibTrans" cxnId="{68CC4A9E-5DD4-4D57-A8F2-E428A4E5446E}">
      <dgm:prSet/>
      <dgm:spPr/>
      <dgm:t>
        <a:bodyPr/>
        <a:lstStyle/>
        <a:p>
          <a:endParaRPr lang="fr-FR"/>
        </a:p>
      </dgm:t>
    </dgm:pt>
    <dgm:pt modelId="{3360E906-E4D0-4336-AFFA-867B2DD6DB30}">
      <dgm:prSet phldrT="[Texte]"/>
      <dgm:spPr/>
      <dgm:t>
        <a:bodyPr/>
        <a:lstStyle/>
        <a:p>
          <a:endParaRPr lang="fr-FR"/>
        </a:p>
      </dgm:t>
    </dgm:pt>
    <dgm:pt modelId="{48D4BFE9-A986-48E1-94EF-4415B5BEEFB9}" type="parTrans" cxnId="{071CF662-3553-42E8-9D73-1245DA4ED2C8}">
      <dgm:prSet/>
      <dgm:spPr/>
      <dgm:t>
        <a:bodyPr/>
        <a:lstStyle/>
        <a:p>
          <a:endParaRPr lang="fr-FR"/>
        </a:p>
      </dgm:t>
    </dgm:pt>
    <dgm:pt modelId="{9C22E9A0-03A3-4A86-9B65-F73352101981}" type="sibTrans" cxnId="{071CF662-3553-42E8-9D73-1245DA4ED2C8}">
      <dgm:prSet/>
      <dgm:spPr/>
      <dgm:t>
        <a:bodyPr/>
        <a:lstStyle/>
        <a:p>
          <a:endParaRPr lang="fr-FR"/>
        </a:p>
      </dgm:t>
    </dgm:pt>
    <dgm:pt modelId="{86713577-7854-46A8-8A88-486F71FB8EC0}">
      <dgm:prSet phldrT="[Texte]"/>
      <dgm:spPr/>
      <dgm:t>
        <a:bodyPr/>
        <a:lstStyle/>
        <a:p>
          <a:endParaRPr lang="fr-FR"/>
        </a:p>
      </dgm:t>
    </dgm:pt>
    <dgm:pt modelId="{2B7B30A9-C760-447B-95C3-98B0B7CE63D3}" type="parTrans" cxnId="{92AFC651-842F-4651-8E71-650A452BC1DF}">
      <dgm:prSet/>
      <dgm:spPr/>
      <dgm:t>
        <a:bodyPr/>
        <a:lstStyle/>
        <a:p>
          <a:endParaRPr lang="fr-FR"/>
        </a:p>
      </dgm:t>
    </dgm:pt>
    <dgm:pt modelId="{15F00538-D6FB-45F3-A472-FA7135048253}" type="sibTrans" cxnId="{92AFC651-842F-4651-8E71-650A452BC1DF}">
      <dgm:prSet/>
      <dgm:spPr/>
      <dgm:t>
        <a:bodyPr/>
        <a:lstStyle/>
        <a:p>
          <a:endParaRPr lang="fr-FR"/>
        </a:p>
      </dgm:t>
    </dgm:pt>
    <dgm:pt modelId="{5ADCA0D4-14CE-4D82-A5E1-A7B023BC8F52}">
      <dgm:prSet phldrT="[Texte]"/>
      <dgm:spPr/>
      <dgm:t>
        <a:bodyPr/>
        <a:lstStyle/>
        <a:p>
          <a:endParaRPr lang="fr-FR" dirty="0"/>
        </a:p>
      </dgm:t>
    </dgm:pt>
    <dgm:pt modelId="{7DABD0CB-8C5E-4C3C-9CCB-21D5B39319F9}" type="parTrans" cxnId="{2BEAC6A3-FCBF-40CE-874D-02E021327D89}">
      <dgm:prSet/>
      <dgm:spPr/>
      <dgm:t>
        <a:bodyPr/>
        <a:lstStyle/>
        <a:p>
          <a:endParaRPr lang="fr-FR"/>
        </a:p>
      </dgm:t>
    </dgm:pt>
    <dgm:pt modelId="{FB4E4C2B-FCA3-4BE8-B04F-387718E8F4C8}" type="sibTrans" cxnId="{2BEAC6A3-FCBF-40CE-874D-02E021327D89}">
      <dgm:prSet/>
      <dgm:spPr/>
      <dgm:t>
        <a:bodyPr/>
        <a:lstStyle/>
        <a:p>
          <a:endParaRPr lang="fr-FR"/>
        </a:p>
      </dgm:t>
    </dgm:pt>
    <dgm:pt modelId="{3E7E54D5-88DF-4A3C-96CB-A4371FFD42F2}">
      <dgm:prSet phldrT="[Texte]" custScaleX="37846"/>
      <dgm:spPr/>
      <dgm:t>
        <a:bodyPr/>
        <a:lstStyle/>
        <a:p>
          <a:endParaRPr lang="fr-FR"/>
        </a:p>
      </dgm:t>
    </dgm:pt>
    <dgm:pt modelId="{810E54E9-B8CE-4911-B479-05254ECA60B0}" type="parTrans" cxnId="{0EC83355-AFE8-4822-9450-F1EFE270F0D6}">
      <dgm:prSet/>
      <dgm:spPr/>
      <dgm:t>
        <a:bodyPr/>
        <a:lstStyle/>
        <a:p>
          <a:endParaRPr lang="fr-FR"/>
        </a:p>
      </dgm:t>
    </dgm:pt>
    <dgm:pt modelId="{08FFF9BF-50FB-44B0-A5F3-38F93D6AE9DE}" type="sibTrans" cxnId="{0EC83355-AFE8-4822-9450-F1EFE270F0D6}">
      <dgm:prSet/>
      <dgm:spPr/>
      <dgm:t>
        <a:bodyPr/>
        <a:lstStyle/>
        <a:p>
          <a:endParaRPr lang="fr-FR"/>
        </a:p>
      </dgm:t>
    </dgm:pt>
    <dgm:pt modelId="{09788681-0501-4BB4-9470-4846F177743F}" type="pres">
      <dgm:prSet presAssocID="{8FC498CD-5FAF-40B8-9EAA-B24164FBC37A}" presName="Name0" presStyleCnt="0">
        <dgm:presLayoutVars>
          <dgm:chMax val="4"/>
          <dgm:resizeHandles val="exact"/>
        </dgm:presLayoutVars>
      </dgm:prSet>
      <dgm:spPr/>
      <dgm:t>
        <a:bodyPr/>
        <a:lstStyle/>
        <a:p>
          <a:endParaRPr lang="fr-FR"/>
        </a:p>
      </dgm:t>
    </dgm:pt>
    <dgm:pt modelId="{2CB98AEA-8ABE-4A95-BF1F-1E72B6500F6C}" type="pres">
      <dgm:prSet presAssocID="{8FC498CD-5FAF-40B8-9EAA-B24164FBC37A}" presName="ellipse" presStyleLbl="trBgShp" presStyleIdx="0" presStyleCnt="1"/>
      <dgm:spPr/>
    </dgm:pt>
    <dgm:pt modelId="{231005C7-9515-4AC3-A656-8E4AFFEAFD06}" type="pres">
      <dgm:prSet presAssocID="{8FC498CD-5FAF-40B8-9EAA-B24164FBC37A}" presName="arrow1" presStyleLbl="fgShp" presStyleIdx="0" presStyleCnt="1"/>
      <dgm:spPr/>
    </dgm:pt>
    <dgm:pt modelId="{FA602EE9-5121-4241-98E8-5504DA7F0589}" type="pres">
      <dgm:prSet presAssocID="{8FC498CD-5FAF-40B8-9EAA-B24164FBC37A}" presName="rectangle" presStyleLbl="revTx" presStyleIdx="0" presStyleCnt="1" custScaleX="37846">
        <dgm:presLayoutVars>
          <dgm:bulletEnabled val="1"/>
        </dgm:presLayoutVars>
      </dgm:prSet>
      <dgm:spPr/>
      <dgm:t>
        <a:bodyPr/>
        <a:lstStyle/>
        <a:p>
          <a:endParaRPr lang="fr-FR"/>
        </a:p>
      </dgm:t>
    </dgm:pt>
    <dgm:pt modelId="{EA2916A6-D31B-46E6-832F-C006354C545E}" type="pres">
      <dgm:prSet presAssocID="{F8337798-BC3D-4891-8F8D-59007DDD2F9C}" presName="item1" presStyleLbl="node1" presStyleIdx="0" presStyleCnt="3">
        <dgm:presLayoutVars>
          <dgm:bulletEnabled val="1"/>
        </dgm:presLayoutVars>
      </dgm:prSet>
      <dgm:spPr/>
      <dgm:t>
        <a:bodyPr/>
        <a:lstStyle/>
        <a:p>
          <a:endParaRPr lang="fr-FR"/>
        </a:p>
      </dgm:t>
    </dgm:pt>
    <dgm:pt modelId="{A6538790-2A3C-41C0-8003-5D2CF8DB406B}" type="pres">
      <dgm:prSet presAssocID="{33236245-A8E6-4E7A-BAAE-D5201106503B}" presName="item2" presStyleLbl="node1" presStyleIdx="1" presStyleCnt="3">
        <dgm:presLayoutVars>
          <dgm:bulletEnabled val="1"/>
        </dgm:presLayoutVars>
      </dgm:prSet>
      <dgm:spPr/>
      <dgm:t>
        <a:bodyPr/>
        <a:lstStyle/>
        <a:p>
          <a:endParaRPr lang="fr-FR"/>
        </a:p>
      </dgm:t>
    </dgm:pt>
    <dgm:pt modelId="{53AF8069-F930-4E5B-8A77-7AD4A66EDEA2}" type="pres">
      <dgm:prSet presAssocID="{5ADCA0D4-14CE-4D82-A5E1-A7B023BC8F52}" presName="item3" presStyleLbl="node1" presStyleIdx="2" presStyleCnt="3">
        <dgm:presLayoutVars>
          <dgm:bulletEnabled val="1"/>
        </dgm:presLayoutVars>
      </dgm:prSet>
      <dgm:spPr/>
      <dgm:t>
        <a:bodyPr/>
        <a:lstStyle/>
        <a:p>
          <a:endParaRPr lang="fr-FR"/>
        </a:p>
      </dgm:t>
    </dgm:pt>
    <dgm:pt modelId="{10DA0FB7-9539-4871-AD4C-962BCE5B477F}" type="pres">
      <dgm:prSet presAssocID="{8FC498CD-5FAF-40B8-9EAA-B24164FBC37A}" presName="funnel" presStyleLbl="trAlignAcc1" presStyleIdx="0" presStyleCnt="1"/>
      <dgm:spPr/>
    </dgm:pt>
  </dgm:ptLst>
  <dgm:cxnLst>
    <dgm:cxn modelId="{1177E871-2806-413F-8A2C-C9028311D766}" type="presOf" srcId="{8FC498CD-5FAF-40B8-9EAA-B24164FBC37A}" destId="{09788681-0501-4BB4-9470-4846F177743F}" srcOrd="0" destOrd="0" presId="urn:microsoft.com/office/officeart/2005/8/layout/funnel1"/>
    <dgm:cxn modelId="{92AFC651-842F-4651-8E71-650A452BC1DF}" srcId="{8FC498CD-5FAF-40B8-9EAA-B24164FBC37A}" destId="{86713577-7854-46A8-8A88-486F71FB8EC0}" srcOrd="5" destOrd="0" parTransId="{2B7B30A9-C760-447B-95C3-98B0B7CE63D3}" sibTransId="{15F00538-D6FB-45F3-A472-FA7135048253}"/>
    <dgm:cxn modelId="{0EC83355-AFE8-4822-9450-F1EFE270F0D6}" srcId="{8FC498CD-5FAF-40B8-9EAA-B24164FBC37A}" destId="{3E7E54D5-88DF-4A3C-96CB-A4371FFD42F2}" srcOrd="6" destOrd="0" parTransId="{810E54E9-B8CE-4911-B479-05254ECA60B0}" sibTransId="{08FFF9BF-50FB-44B0-A5F3-38F93D6AE9DE}"/>
    <dgm:cxn modelId="{68CC4A9E-5DD4-4D57-A8F2-E428A4E5446E}" srcId="{8FC498CD-5FAF-40B8-9EAA-B24164FBC37A}" destId="{33236245-A8E6-4E7A-BAAE-D5201106503B}" srcOrd="2" destOrd="0" parTransId="{05DEFFB0-E956-4DE9-A553-4F9A17FFCAEF}" sibTransId="{B058D1E0-65A5-4E25-9769-D5C3E029A161}"/>
    <dgm:cxn modelId="{B8494C11-B3EA-45FE-8AB3-C3A94757A10B}" type="presOf" srcId="{F8337798-BC3D-4891-8F8D-59007DDD2F9C}" destId="{A6538790-2A3C-41C0-8003-5D2CF8DB406B}" srcOrd="0" destOrd="0" presId="urn:microsoft.com/office/officeart/2005/8/layout/funnel1"/>
    <dgm:cxn modelId="{873945CA-703D-4DC6-A2CF-5562D1730E50}" type="presOf" srcId="{0B82293F-BBA4-4B3C-9835-E37817A12C2B}" destId="{53AF8069-F930-4E5B-8A77-7AD4A66EDEA2}" srcOrd="0" destOrd="0" presId="urn:microsoft.com/office/officeart/2005/8/layout/funnel1"/>
    <dgm:cxn modelId="{92D3CFF8-ACDC-4363-A8A9-7E10658740DE}" type="presOf" srcId="{5ADCA0D4-14CE-4D82-A5E1-A7B023BC8F52}" destId="{FA602EE9-5121-4241-98E8-5504DA7F0589}" srcOrd="0" destOrd="0" presId="urn:microsoft.com/office/officeart/2005/8/layout/funnel1"/>
    <dgm:cxn modelId="{278A8EB3-5A2C-4058-A64A-FB91A8A51837}" srcId="{8FC498CD-5FAF-40B8-9EAA-B24164FBC37A}" destId="{F8337798-BC3D-4891-8F8D-59007DDD2F9C}" srcOrd="1" destOrd="0" parTransId="{12254A50-251A-4F11-82AF-7AFE788926DE}" sibTransId="{D0BC2A95-12FB-4BD6-B334-595E3A11D145}"/>
    <dgm:cxn modelId="{13E14AF6-F52E-4579-BD69-E9D65A4464CE}" srcId="{8FC498CD-5FAF-40B8-9EAA-B24164FBC37A}" destId="{0B82293F-BBA4-4B3C-9835-E37817A12C2B}" srcOrd="0" destOrd="0" parTransId="{2FF5503D-52C6-47B6-9E5D-C5CAB51DFEF6}" sibTransId="{3420B1BC-4258-4764-AC55-F84FBD80347E}"/>
    <dgm:cxn modelId="{2BEAC6A3-FCBF-40CE-874D-02E021327D89}" srcId="{8FC498CD-5FAF-40B8-9EAA-B24164FBC37A}" destId="{5ADCA0D4-14CE-4D82-A5E1-A7B023BC8F52}" srcOrd="3" destOrd="0" parTransId="{7DABD0CB-8C5E-4C3C-9CCB-21D5B39319F9}" sibTransId="{FB4E4C2B-FCA3-4BE8-B04F-387718E8F4C8}"/>
    <dgm:cxn modelId="{6E4E27BE-4FCF-4B4F-9DB8-FBA1120BD152}" type="presOf" srcId="{33236245-A8E6-4E7A-BAAE-D5201106503B}" destId="{EA2916A6-D31B-46E6-832F-C006354C545E}" srcOrd="0" destOrd="0" presId="urn:microsoft.com/office/officeart/2005/8/layout/funnel1"/>
    <dgm:cxn modelId="{071CF662-3553-42E8-9D73-1245DA4ED2C8}" srcId="{8FC498CD-5FAF-40B8-9EAA-B24164FBC37A}" destId="{3360E906-E4D0-4336-AFFA-867B2DD6DB30}" srcOrd="4" destOrd="0" parTransId="{48D4BFE9-A986-48E1-94EF-4415B5BEEFB9}" sibTransId="{9C22E9A0-03A3-4A86-9B65-F73352101981}"/>
    <dgm:cxn modelId="{45E6523F-28FA-4588-9056-ECC5B0C33888}" type="presParOf" srcId="{09788681-0501-4BB4-9470-4846F177743F}" destId="{2CB98AEA-8ABE-4A95-BF1F-1E72B6500F6C}" srcOrd="0" destOrd="0" presId="urn:microsoft.com/office/officeart/2005/8/layout/funnel1"/>
    <dgm:cxn modelId="{2B986690-779D-4419-A68A-27C95D44E76B}" type="presParOf" srcId="{09788681-0501-4BB4-9470-4846F177743F}" destId="{231005C7-9515-4AC3-A656-8E4AFFEAFD06}" srcOrd="1" destOrd="0" presId="urn:microsoft.com/office/officeart/2005/8/layout/funnel1"/>
    <dgm:cxn modelId="{750AD7CB-E7EE-4E69-9902-F950B86F25B6}" type="presParOf" srcId="{09788681-0501-4BB4-9470-4846F177743F}" destId="{FA602EE9-5121-4241-98E8-5504DA7F0589}" srcOrd="2" destOrd="0" presId="urn:microsoft.com/office/officeart/2005/8/layout/funnel1"/>
    <dgm:cxn modelId="{C05EFAFA-4C48-4BA3-BDFE-595C74A94F89}" type="presParOf" srcId="{09788681-0501-4BB4-9470-4846F177743F}" destId="{EA2916A6-D31B-46E6-832F-C006354C545E}" srcOrd="3" destOrd="0" presId="urn:microsoft.com/office/officeart/2005/8/layout/funnel1"/>
    <dgm:cxn modelId="{C5026473-72CA-4DD4-866A-A32A95456049}" type="presParOf" srcId="{09788681-0501-4BB4-9470-4846F177743F}" destId="{A6538790-2A3C-41C0-8003-5D2CF8DB406B}" srcOrd="4" destOrd="0" presId="urn:microsoft.com/office/officeart/2005/8/layout/funnel1"/>
    <dgm:cxn modelId="{7DC02519-1BF5-47A4-B190-7CCDC79AE9EF}" type="presParOf" srcId="{09788681-0501-4BB4-9470-4846F177743F}" destId="{53AF8069-F930-4E5B-8A77-7AD4A66EDEA2}" srcOrd="5" destOrd="0" presId="urn:microsoft.com/office/officeart/2005/8/layout/funnel1"/>
    <dgm:cxn modelId="{90D54BC5-CC49-4B70-BDD6-780E58CCC0A2}" type="presParOf" srcId="{09788681-0501-4BB4-9470-4846F177743F}" destId="{10DA0FB7-9539-4871-AD4C-962BCE5B477F}"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44ABE2D-B4D3-439E-93C5-EEE3A23FE9B5}" type="doc">
      <dgm:prSet loTypeId="urn:microsoft.com/office/officeart/2005/8/layout/radial6" loCatId="cycle" qsTypeId="urn:microsoft.com/office/officeart/2005/8/quickstyle/simple1" qsCatId="simple" csTypeId="urn:microsoft.com/office/officeart/2005/8/colors/colorful2" csCatId="colorful" phldr="1"/>
      <dgm:spPr/>
      <dgm:t>
        <a:bodyPr/>
        <a:lstStyle/>
        <a:p>
          <a:endParaRPr lang="fr-FR"/>
        </a:p>
      </dgm:t>
    </dgm:pt>
    <dgm:pt modelId="{84AC175A-43BF-478B-9E6A-9692541931B7}">
      <dgm:prSet phldrT="[Texte]"/>
      <dgm:spPr/>
      <dgm:t>
        <a:bodyPr/>
        <a:lstStyle/>
        <a:p>
          <a:r>
            <a:rPr lang="fr-FR" dirty="0" smtClean="0"/>
            <a:t>Impliquer tous les acteurs </a:t>
          </a:r>
          <a:endParaRPr lang="fr-FR" dirty="0"/>
        </a:p>
      </dgm:t>
    </dgm:pt>
    <dgm:pt modelId="{1AF1E464-2EEF-4220-8660-C4FD15413C96}" type="parTrans" cxnId="{A383AFDB-3075-4625-BCAF-99C41A5A2CDE}">
      <dgm:prSet/>
      <dgm:spPr/>
      <dgm:t>
        <a:bodyPr/>
        <a:lstStyle/>
        <a:p>
          <a:endParaRPr lang="fr-FR"/>
        </a:p>
      </dgm:t>
    </dgm:pt>
    <dgm:pt modelId="{6AA276C6-2315-47E6-A789-62FD00221E14}" type="sibTrans" cxnId="{A383AFDB-3075-4625-BCAF-99C41A5A2CDE}">
      <dgm:prSet/>
      <dgm:spPr/>
      <dgm:t>
        <a:bodyPr/>
        <a:lstStyle/>
        <a:p>
          <a:endParaRPr lang="fr-FR"/>
        </a:p>
      </dgm:t>
    </dgm:pt>
    <dgm:pt modelId="{EE4283B8-6D0B-4129-A8D3-4623BEF48304}">
      <dgm:prSet phldrT="[Texte]" custT="1"/>
      <dgm:spPr/>
      <dgm:t>
        <a:bodyPr/>
        <a:lstStyle/>
        <a:p>
          <a:r>
            <a:rPr lang="fr-FR" sz="2000" dirty="0" smtClean="0">
              <a:solidFill>
                <a:schemeClr val="tx2"/>
              </a:solidFill>
            </a:rPr>
            <a:t>Parents</a:t>
          </a:r>
          <a:endParaRPr lang="fr-FR" sz="2000" dirty="0">
            <a:solidFill>
              <a:schemeClr val="tx2"/>
            </a:solidFill>
          </a:endParaRPr>
        </a:p>
      </dgm:t>
    </dgm:pt>
    <dgm:pt modelId="{E462D720-E16E-44A3-A431-6E064081DE22}" type="parTrans" cxnId="{B2AA2413-7F7C-49AA-B695-41A7A29C9BD0}">
      <dgm:prSet/>
      <dgm:spPr/>
      <dgm:t>
        <a:bodyPr/>
        <a:lstStyle/>
        <a:p>
          <a:endParaRPr lang="fr-FR"/>
        </a:p>
      </dgm:t>
    </dgm:pt>
    <dgm:pt modelId="{BC7C73DC-E03B-4437-919F-D2BED02DC352}" type="sibTrans" cxnId="{B2AA2413-7F7C-49AA-B695-41A7A29C9BD0}">
      <dgm:prSet/>
      <dgm:spPr/>
      <dgm:t>
        <a:bodyPr/>
        <a:lstStyle/>
        <a:p>
          <a:endParaRPr lang="fr-FR"/>
        </a:p>
      </dgm:t>
    </dgm:pt>
    <dgm:pt modelId="{12653BF9-68D1-429E-9A0C-F49635B59F1E}">
      <dgm:prSet phldrT="[Texte]" custT="1"/>
      <dgm:spPr/>
      <dgm:t>
        <a:bodyPr/>
        <a:lstStyle/>
        <a:p>
          <a:r>
            <a:rPr lang="fr-FR" sz="2000" dirty="0" err="1" smtClean="0">
              <a:solidFill>
                <a:schemeClr val="tx2"/>
              </a:solidFill>
            </a:rPr>
            <a:t>Ensei-gnants</a:t>
          </a:r>
          <a:endParaRPr lang="fr-FR" sz="2000" dirty="0">
            <a:solidFill>
              <a:schemeClr val="tx2"/>
            </a:solidFill>
          </a:endParaRPr>
        </a:p>
      </dgm:t>
    </dgm:pt>
    <dgm:pt modelId="{8A523792-2814-4D9D-9FD2-39758796353A}" type="parTrans" cxnId="{2B5F4386-8106-4C6C-BB02-4D674B2AA479}">
      <dgm:prSet/>
      <dgm:spPr/>
      <dgm:t>
        <a:bodyPr/>
        <a:lstStyle/>
        <a:p>
          <a:endParaRPr lang="fr-FR"/>
        </a:p>
      </dgm:t>
    </dgm:pt>
    <dgm:pt modelId="{7AA2024E-05A7-4482-B863-A91171611A82}" type="sibTrans" cxnId="{2B5F4386-8106-4C6C-BB02-4D674B2AA479}">
      <dgm:prSet/>
      <dgm:spPr/>
      <dgm:t>
        <a:bodyPr/>
        <a:lstStyle/>
        <a:p>
          <a:endParaRPr lang="fr-FR"/>
        </a:p>
      </dgm:t>
    </dgm:pt>
    <dgm:pt modelId="{48411784-B6CB-45C6-A9C7-070B84F1C730}">
      <dgm:prSet phldrT="[Texte]" custT="1"/>
      <dgm:spPr/>
      <dgm:t>
        <a:bodyPr/>
        <a:lstStyle/>
        <a:p>
          <a:r>
            <a:rPr lang="fr-FR" sz="2000" dirty="0" err="1" smtClean="0">
              <a:solidFill>
                <a:schemeClr val="tx2"/>
              </a:solidFill>
            </a:rPr>
            <a:t>Profession-nels</a:t>
          </a:r>
          <a:endParaRPr lang="fr-FR" sz="2000" dirty="0">
            <a:solidFill>
              <a:schemeClr val="tx2"/>
            </a:solidFill>
          </a:endParaRPr>
        </a:p>
      </dgm:t>
    </dgm:pt>
    <dgm:pt modelId="{1BC62F7D-71C0-4270-B590-68BC4BF69BD2}" type="parTrans" cxnId="{CEE4800B-2519-425E-8D48-64E88CD78012}">
      <dgm:prSet/>
      <dgm:spPr/>
      <dgm:t>
        <a:bodyPr/>
        <a:lstStyle/>
        <a:p>
          <a:endParaRPr lang="fr-FR"/>
        </a:p>
      </dgm:t>
    </dgm:pt>
    <dgm:pt modelId="{568D1595-4D17-4FEF-8201-D1A94A00F5F5}" type="sibTrans" cxnId="{CEE4800B-2519-425E-8D48-64E88CD78012}">
      <dgm:prSet/>
      <dgm:spPr/>
      <dgm:t>
        <a:bodyPr/>
        <a:lstStyle/>
        <a:p>
          <a:endParaRPr lang="fr-FR"/>
        </a:p>
      </dgm:t>
    </dgm:pt>
    <dgm:pt modelId="{E1ED287F-F689-42DE-8B1C-C0F63C6EAF5E}">
      <dgm:prSet phldrT="[Texte]" custT="1"/>
      <dgm:spPr/>
      <dgm:t>
        <a:bodyPr/>
        <a:lstStyle/>
        <a:p>
          <a:r>
            <a:rPr lang="fr-FR" sz="2000" dirty="0" smtClean="0">
              <a:solidFill>
                <a:schemeClr val="tx2"/>
              </a:solidFill>
            </a:rPr>
            <a:t>L’EIP lui même</a:t>
          </a:r>
          <a:endParaRPr lang="fr-FR" sz="2000" dirty="0">
            <a:solidFill>
              <a:schemeClr val="tx2"/>
            </a:solidFill>
          </a:endParaRPr>
        </a:p>
      </dgm:t>
    </dgm:pt>
    <dgm:pt modelId="{FA69661C-0B65-4AC3-9B4C-1309A2D5A802}" type="parTrans" cxnId="{F10B03A7-7FE6-49FC-BA27-D6902248B2C8}">
      <dgm:prSet/>
      <dgm:spPr/>
      <dgm:t>
        <a:bodyPr/>
        <a:lstStyle/>
        <a:p>
          <a:endParaRPr lang="fr-FR"/>
        </a:p>
      </dgm:t>
    </dgm:pt>
    <dgm:pt modelId="{F7A7DD3F-89E7-451E-A7A3-351A985DFCD0}" type="sibTrans" cxnId="{F10B03A7-7FE6-49FC-BA27-D6902248B2C8}">
      <dgm:prSet/>
      <dgm:spPr/>
      <dgm:t>
        <a:bodyPr/>
        <a:lstStyle/>
        <a:p>
          <a:endParaRPr lang="fr-FR"/>
        </a:p>
      </dgm:t>
    </dgm:pt>
    <dgm:pt modelId="{C6EC7804-38CA-444F-9A3B-0ED5C7C8B56B}" type="pres">
      <dgm:prSet presAssocID="{044ABE2D-B4D3-439E-93C5-EEE3A23FE9B5}" presName="Name0" presStyleCnt="0">
        <dgm:presLayoutVars>
          <dgm:chMax val="1"/>
          <dgm:dir/>
          <dgm:animLvl val="ctr"/>
          <dgm:resizeHandles val="exact"/>
        </dgm:presLayoutVars>
      </dgm:prSet>
      <dgm:spPr/>
      <dgm:t>
        <a:bodyPr/>
        <a:lstStyle/>
        <a:p>
          <a:endParaRPr lang="fr-FR"/>
        </a:p>
      </dgm:t>
    </dgm:pt>
    <dgm:pt modelId="{B71B682E-E23B-462B-B21B-60FEAC91D9AF}" type="pres">
      <dgm:prSet presAssocID="{84AC175A-43BF-478B-9E6A-9692541931B7}" presName="centerShape" presStyleLbl="node0" presStyleIdx="0" presStyleCnt="1"/>
      <dgm:spPr/>
      <dgm:t>
        <a:bodyPr/>
        <a:lstStyle/>
        <a:p>
          <a:endParaRPr lang="fr-FR"/>
        </a:p>
      </dgm:t>
    </dgm:pt>
    <dgm:pt modelId="{F672ACA6-8938-47D5-8D43-B36D8FB7FF42}" type="pres">
      <dgm:prSet presAssocID="{EE4283B8-6D0B-4129-A8D3-4623BEF48304}" presName="node" presStyleLbl="node1" presStyleIdx="0" presStyleCnt="4">
        <dgm:presLayoutVars>
          <dgm:bulletEnabled val="1"/>
        </dgm:presLayoutVars>
      </dgm:prSet>
      <dgm:spPr/>
      <dgm:t>
        <a:bodyPr/>
        <a:lstStyle/>
        <a:p>
          <a:endParaRPr lang="fr-FR"/>
        </a:p>
      </dgm:t>
    </dgm:pt>
    <dgm:pt modelId="{204D7CA0-0523-4ADC-A443-7C9FC5F6BD02}" type="pres">
      <dgm:prSet presAssocID="{EE4283B8-6D0B-4129-A8D3-4623BEF48304}" presName="dummy" presStyleCnt="0"/>
      <dgm:spPr/>
    </dgm:pt>
    <dgm:pt modelId="{09CB9859-18E7-462A-B0D2-66B8AB2ACF66}" type="pres">
      <dgm:prSet presAssocID="{BC7C73DC-E03B-4437-919F-D2BED02DC352}" presName="sibTrans" presStyleLbl="sibTrans2D1" presStyleIdx="0" presStyleCnt="4"/>
      <dgm:spPr/>
      <dgm:t>
        <a:bodyPr/>
        <a:lstStyle/>
        <a:p>
          <a:endParaRPr lang="fr-FR"/>
        </a:p>
      </dgm:t>
    </dgm:pt>
    <dgm:pt modelId="{E30BE52C-824D-4E67-970A-9D9541759F83}" type="pres">
      <dgm:prSet presAssocID="{12653BF9-68D1-429E-9A0C-F49635B59F1E}" presName="node" presStyleLbl="node1" presStyleIdx="1" presStyleCnt="4" custScaleX="122877" custScaleY="121500">
        <dgm:presLayoutVars>
          <dgm:bulletEnabled val="1"/>
        </dgm:presLayoutVars>
      </dgm:prSet>
      <dgm:spPr/>
      <dgm:t>
        <a:bodyPr/>
        <a:lstStyle/>
        <a:p>
          <a:endParaRPr lang="fr-FR"/>
        </a:p>
      </dgm:t>
    </dgm:pt>
    <dgm:pt modelId="{1E47235E-9AAE-4175-9CC3-EEE24A9CE2D2}" type="pres">
      <dgm:prSet presAssocID="{12653BF9-68D1-429E-9A0C-F49635B59F1E}" presName="dummy" presStyleCnt="0"/>
      <dgm:spPr/>
    </dgm:pt>
    <dgm:pt modelId="{6C508D7B-66B7-4059-970C-038D9CB6DE98}" type="pres">
      <dgm:prSet presAssocID="{7AA2024E-05A7-4482-B863-A91171611A82}" presName="sibTrans" presStyleLbl="sibTrans2D1" presStyleIdx="1" presStyleCnt="4"/>
      <dgm:spPr/>
      <dgm:t>
        <a:bodyPr/>
        <a:lstStyle/>
        <a:p>
          <a:endParaRPr lang="fr-FR"/>
        </a:p>
      </dgm:t>
    </dgm:pt>
    <dgm:pt modelId="{9A089078-AEF2-40C3-BEC7-6027A6122744}" type="pres">
      <dgm:prSet presAssocID="{48411784-B6CB-45C6-A9C7-070B84F1C730}" presName="node" presStyleLbl="node1" presStyleIdx="2" presStyleCnt="4" custScaleX="128078" custScaleY="113799">
        <dgm:presLayoutVars>
          <dgm:bulletEnabled val="1"/>
        </dgm:presLayoutVars>
      </dgm:prSet>
      <dgm:spPr/>
      <dgm:t>
        <a:bodyPr/>
        <a:lstStyle/>
        <a:p>
          <a:endParaRPr lang="fr-FR"/>
        </a:p>
      </dgm:t>
    </dgm:pt>
    <dgm:pt modelId="{69F5E097-122A-46B4-BCA3-EAF2FCDFDE2E}" type="pres">
      <dgm:prSet presAssocID="{48411784-B6CB-45C6-A9C7-070B84F1C730}" presName="dummy" presStyleCnt="0"/>
      <dgm:spPr/>
    </dgm:pt>
    <dgm:pt modelId="{5457D41D-5054-4B75-9C84-A17D1C74005A}" type="pres">
      <dgm:prSet presAssocID="{568D1595-4D17-4FEF-8201-D1A94A00F5F5}" presName="sibTrans" presStyleLbl="sibTrans2D1" presStyleIdx="2" presStyleCnt="4"/>
      <dgm:spPr/>
      <dgm:t>
        <a:bodyPr/>
        <a:lstStyle/>
        <a:p>
          <a:endParaRPr lang="fr-FR"/>
        </a:p>
      </dgm:t>
    </dgm:pt>
    <dgm:pt modelId="{C6F5BCCF-4F1B-464B-9908-F927EF9F6501}" type="pres">
      <dgm:prSet presAssocID="{E1ED287F-F689-42DE-8B1C-C0F63C6EAF5E}" presName="node" presStyleLbl="node1" presStyleIdx="3" presStyleCnt="4">
        <dgm:presLayoutVars>
          <dgm:bulletEnabled val="1"/>
        </dgm:presLayoutVars>
      </dgm:prSet>
      <dgm:spPr/>
      <dgm:t>
        <a:bodyPr/>
        <a:lstStyle/>
        <a:p>
          <a:endParaRPr lang="fr-FR"/>
        </a:p>
      </dgm:t>
    </dgm:pt>
    <dgm:pt modelId="{8EFEE27D-B22F-41AC-8C14-FDC63FDF0C48}" type="pres">
      <dgm:prSet presAssocID="{E1ED287F-F689-42DE-8B1C-C0F63C6EAF5E}" presName="dummy" presStyleCnt="0"/>
      <dgm:spPr/>
    </dgm:pt>
    <dgm:pt modelId="{5F157897-029E-479A-9FE4-143D974F30B7}" type="pres">
      <dgm:prSet presAssocID="{F7A7DD3F-89E7-451E-A7A3-351A985DFCD0}" presName="sibTrans" presStyleLbl="sibTrans2D1" presStyleIdx="3" presStyleCnt="4" custLinFactNeighborX="-2756" custLinFactNeighborY="1971"/>
      <dgm:spPr/>
      <dgm:t>
        <a:bodyPr/>
        <a:lstStyle/>
        <a:p>
          <a:endParaRPr lang="fr-FR"/>
        </a:p>
      </dgm:t>
    </dgm:pt>
  </dgm:ptLst>
  <dgm:cxnLst>
    <dgm:cxn modelId="{3700140E-4CF2-4AFD-91DD-56900D848ACE}" type="presOf" srcId="{48411784-B6CB-45C6-A9C7-070B84F1C730}" destId="{9A089078-AEF2-40C3-BEC7-6027A6122744}" srcOrd="0" destOrd="0" presId="urn:microsoft.com/office/officeart/2005/8/layout/radial6"/>
    <dgm:cxn modelId="{CEE4800B-2519-425E-8D48-64E88CD78012}" srcId="{84AC175A-43BF-478B-9E6A-9692541931B7}" destId="{48411784-B6CB-45C6-A9C7-070B84F1C730}" srcOrd="2" destOrd="0" parTransId="{1BC62F7D-71C0-4270-B590-68BC4BF69BD2}" sibTransId="{568D1595-4D17-4FEF-8201-D1A94A00F5F5}"/>
    <dgm:cxn modelId="{646EC220-A343-465E-B541-20E89CF8C48E}" type="presOf" srcId="{F7A7DD3F-89E7-451E-A7A3-351A985DFCD0}" destId="{5F157897-029E-479A-9FE4-143D974F30B7}" srcOrd="0" destOrd="0" presId="urn:microsoft.com/office/officeart/2005/8/layout/radial6"/>
    <dgm:cxn modelId="{8F7E512E-2F66-4952-9984-E683BDC5E7D8}" type="presOf" srcId="{E1ED287F-F689-42DE-8B1C-C0F63C6EAF5E}" destId="{C6F5BCCF-4F1B-464B-9908-F927EF9F6501}" srcOrd="0" destOrd="0" presId="urn:microsoft.com/office/officeart/2005/8/layout/radial6"/>
    <dgm:cxn modelId="{A6D83F88-8605-43FB-94BC-BABBC87B4A42}" type="presOf" srcId="{568D1595-4D17-4FEF-8201-D1A94A00F5F5}" destId="{5457D41D-5054-4B75-9C84-A17D1C74005A}" srcOrd="0" destOrd="0" presId="urn:microsoft.com/office/officeart/2005/8/layout/radial6"/>
    <dgm:cxn modelId="{B2AA2413-7F7C-49AA-B695-41A7A29C9BD0}" srcId="{84AC175A-43BF-478B-9E6A-9692541931B7}" destId="{EE4283B8-6D0B-4129-A8D3-4623BEF48304}" srcOrd="0" destOrd="0" parTransId="{E462D720-E16E-44A3-A431-6E064081DE22}" sibTransId="{BC7C73DC-E03B-4437-919F-D2BED02DC352}"/>
    <dgm:cxn modelId="{7939D8CD-8878-44CF-8218-3227E4EBE42D}" type="presOf" srcId="{BC7C73DC-E03B-4437-919F-D2BED02DC352}" destId="{09CB9859-18E7-462A-B0D2-66B8AB2ACF66}" srcOrd="0" destOrd="0" presId="urn:microsoft.com/office/officeart/2005/8/layout/radial6"/>
    <dgm:cxn modelId="{C09721A2-BEA5-4594-AA43-BA443B27C873}" type="presOf" srcId="{044ABE2D-B4D3-439E-93C5-EEE3A23FE9B5}" destId="{C6EC7804-38CA-444F-9A3B-0ED5C7C8B56B}" srcOrd="0" destOrd="0" presId="urn:microsoft.com/office/officeart/2005/8/layout/radial6"/>
    <dgm:cxn modelId="{D99C83EF-EC22-4BDE-BBC7-206D34F49C1C}" type="presOf" srcId="{7AA2024E-05A7-4482-B863-A91171611A82}" destId="{6C508D7B-66B7-4059-970C-038D9CB6DE98}" srcOrd="0" destOrd="0" presId="urn:microsoft.com/office/officeart/2005/8/layout/radial6"/>
    <dgm:cxn modelId="{BD1194B3-0F93-431B-9FC9-E46A9CF186F1}" type="presOf" srcId="{84AC175A-43BF-478B-9E6A-9692541931B7}" destId="{B71B682E-E23B-462B-B21B-60FEAC91D9AF}" srcOrd="0" destOrd="0" presId="urn:microsoft.com/office/officeart/2005/8/layout/radial6"/>
    <dgm:cxn modelId="{935D5D20-473D-4B61-94CB-DD12A28AB326}" type="presOf" srcId="{EE4283B8-6D0B-4129-A8D3-4623BEF48304}" destId="{F672ACA6-8938-47D5-8D43-B36D8FB7FF42}" srcOrd="0" destOrd="0" presId="urn:microsoft.com/office/officeart/2005/8/layout/radial6"/>
    <dgm:cxn modelId="{A383AFDB-3075-4625-BCAF-99C41A5A2CDE}" srcId="{044ABE2D-B4D3-439E-93C5-EEE3A23FE9B5}" destId="{84AC175A-43BF-478B-9E6A-9692541931B7}" srcOrd="0" destOrd="0" parTransId="{1AF1E464-2EEF-4220-8660-C4FD15413C96}" sibTransId="{6AA276C6-2315-47E6-A789-62FD00221E14}"/>
    <dgm:cxn modelId="{2B5F4386-8106-4C6C-BB02-4D674B2AA479}" srcId="{84AC175A-43BF-478B-9E6A-9692541931B7}" destId="{12653BF9-68D1-429E-9A0C-F49635B59F1E}" srcOrd="1" destOrd="0" parTransId="{8A523792-2814-4D9D-9FD2-39758796353A}" sibTransId="{7AA2024E-05A7-4482-B863-A91171611A82}"/>
    <dgm:cxn modelId="{0DA94172-F1F8-4A56-8614-E9BD1F36381B}" type="presOf" srcId="{12653BF9-68D1-429E-9A0C-F49635B59F1E}" destId="{E30BE52C-824D-4E67-970A-9D9541759F83}" srcOrd="0" destOrd="0" presId="urn:microsoft.com/office/officeart/2005/8/layout/radial6"/>
    <dgm:cxn modelId="{F10B03A7-7FE6-49FC-BA27-D6902248B2C8}" srcId="{84AC175A-43BF-478B-9E6A-9692541931B7}" destId="{E1ED287F-F689-42DE-8B1C-C0F63C6EAF5E}" srcOrd="3" destOrd="0" parTransId="{FA69661C-0B65-4AC3-9B4C-1309A2D5A802}" sibTransId="{F7A7DD3F-89E7-451E-A7A3-351A985DFCD0}"/>
    <dgm:cxn modelId="{A58DEAC3-410D-470D-9803-CEE1EE3F81F2}" type="presParOf" srcId="{C6EC7804-38CA-444F-9A3B-0ED5C7C8B56B}" destId="{B71B682E-E23B-462B-B21B-60FEAC91D9AF}" srcOrd="0" destOrd="0" presId="urn:microsoft.com/office/officeart/2005/8/layout/radial6"/>
    <dgm:cxn modelId="{5754A4A3-8F51-4553-9967-1541FC52BB7C}" type="presParOf" srcId="{C6EC7804-38CA-444F-9A3B-0ED5C7C8B56B}" destId="{F672ACA6-8938-47D5-8D43-B36D8FB7FF42}" srcOrd="1" destOrd="0" presId="urn:microsoft.com/office/officeart/2005/8/layout/radial6"/>
    <dgm:cxn modelId="{57930DA5-9C8C-4E8D-8033-E0F47B753289}" type="presParOf" srcId="{C6EC7804-38CA-444F-9A3B-0ED5C7C8B56B}" destId="{204D7CA0-0523-4ADC-A443-7C9FC5F6BD02}" srcOrd="2" destOrd="0" presId="urn:microsoft.com/office/officeart/2005/8/layout/radial6"/>
    <dgm:cxn modelId="{70BB26D0-2756-48C6-8C6A-99B5ADCAC1AF}" type="presParOf" srcId="{C6EC7804-38CA-444F-9A3B-0ED5C7C8B56B}" destId="{09CB9859-18E7-462A-B0D2-66B8AB2ACF66}" srcOrd="3" destOrd="0" presId="urn:microsoft.com/office/officeart/2005/8/layout/radial6"/>
    <dgm:cxn modelId="{AE685AE2-5260-4D44-9AA6-203061DFED66}" type="presParOf" srcId="{C6EC7804-38CA-444F-9A3B-0ED5C7C8B56B}" destId="{E30BE52C-824D-4E67-970A-9D9541759F83}" srcOrd="4" destOrd="0" presId="urn:microsoft.com/office/officeart/2005/8/layout/radial6"/>
    <dgm:cxn modelId="{3F0847DC-515D-47A2-944C-54E2973E4DF4}" type="presParOf" srcId="{C6EC7804-38CA-444F-9A3B-0ED5C7C8B56B}" destId="{1E47235E-9AAE-4175-9CC3-EEE24A9CE2D2}" srcOrd="5" destOrd="0" presId="urn:microsoft.com/office/officeart/2005/8/layout/radial6"/>
    <dgm:cxn modelId="{9CA2BD2D-D1B6-4296-875C-A86FA8DB7AF7}" type="presParOf" srcId="{C6EC7804-38CA-444F-9A3B-0ED5C7C8B56B}" destId="{6C508D7B-66B7-4059-970C-038D9CB6DE98}" srcOrd="6" destOrd="0" presId="urn:microsoft.com/office/officeart/2005/8/layout/radial6"/>
    <dgm:cxn modelId="{21EE221E-9EA8-443F-B218-D52F64964C02}" type="presParOf" srcId="{C6EC7804-38CA-444F-9A3B-0ED5C7C8B56B}" destId="{9A089078-AEF2-40C3-BEC7-6027A6122744}" srcOrd="7" destOrd="0" presId="urn:microsoft.com/office/officeart/2005/8/layout/radial6"/>
    <dgm:cxn modelId="{84747715-286E-450E-9632-346EABD4CEA2}" type="presParOf" srcId="{C6EC7804-38CA-444F-9A3B-0ED5C7C8B56B}" destId="{69F5E097-122A-46B4-BCA3-EAF2FCDFDE2E}" srcOrd="8" destOrd="0" presId="urn:microsoft.com/office/officeart/2005/8/layout/radial6"/>
    <dgm:cxn modelId="{25B85EC9-A411-4008-A7D9-7D2CC6A1DEAC}" type="presParOf" srcId="{C6EC7804-38CA-444F-9A3B-0ED5C7C8B56B}" destId="{5457D41D-5054-4B75-9C84-A17D1C74005A}" srcOrd="9" destOrd="0" presId="urn:microsoft.com/office/officeart/2005/8/layout/radial6"/>
    <dgm:cxn modelId="{2EFD0CF7-17F5-4322-9551-6B1826371DBE}" type="presParOf" srcId="{C6EC7804-38CA-444F-9A3B-0ED5C7C8B56B}" destId="{C6F5BCCF-4F1B-464B-9908-F927EF9F6501}" srcOrd="10" destOrd="0" presId="urn:microsoft.com/office/officeart/2005/8/layout/radial6"/>
    <dgm:cxn modelId="{17AC6D51-3F4F-4D34-A9E2-13F129E88316}" type="presParOf" srcId="{C6EC7804-38CA-444F-9A3B-0ED5C7C8B56B}" destId="{8EFEE27D-B22F-41AC-8C14-FDC63FDF0C48}" srcOrd="11" destOrd="0" presId="urn:microsoft.com/office/officeart/2005/8/layout/radial6"/>
    <dgm:cxn modelId="{39F3D7FF-1C31-42F3-9BCE-D8A7AE8524BB}" type="presParOf" srcId="{C6EC7804-38CA-444F-9A3B-0ED5C7C8B56B}" destId="{5F157897-029E-479A-9FE4-143D974F30B7}"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CB83DE-CEC0-4F97-ABE6-820052662FB0}">
      <dsp:nvSpPr>
        <dsp:cNvPr id="0" name=""/>
        <dsp:cNvSpPr/>
      </dsp:nvSpPr>
      <dsp:spPr>
        <a:xfrm>
          <a:off x="0" y="0"/>
          <a:ext cx="3431523" cy="833412"/>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0025" tIns="66675" rIns="66675" bIns="66675" numCol="1" spcCol="1270" anchor="ctr" anchorCtr="0">
          <a:noAutofit/>
        </a:bodyPr>
        <a:lstStyle/>
        <a:p>
          <a:pPr lvl="0" algn="ctr" defTabSz="2222500">
            <a:lnSpc>
              <a:spcPct val="90000"/>
            </a:lnSpc>
            <a:spcBef>
              <a:spcPct val="0"/>
            </a:spcBef>
            <a:spcAft>
              <a:spcPct val="35000"/>
            </a:spcAft>
          </a:pPr>
          <a:r>
            <a:rPr lang="fr-FR" sz="5000" kern="1200" dirty="0" smtClean="0"/>
            <a:t>4 ans </a:t>
          </a:r>
          <a:endParaRPr lang="fr-FR" sz="5000" kern="1200" dirty="0"/>
        </a:p>
      </dsp:txBody>
      <dsp:txXfrm>
        <a:off x="416706" y="0"/>
        <a:ext cx="2598111" cy="833412"/>
      </dsp:txXfrm>
    </dsp:sp>
    <dsp:sp modelId="{7F40153F-012E-489F-8C5B-B2159DF8DAD5}">
      <dsp:nvSpPr>
        <dsp:cNvPr id="0" name=""/>
        <dsp:cNvSpPr/>
      </dsp:nvSpPr>
      <dsp:spPr>
        <a:xfrm>
          <a:off x="3101293" y="0"/>
          <a:ext cx="3431523" cy="833412"/>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0025" tIns="66675" rIns="66675" bIns="66675" numCol="1" spcCol="1270" anchor="ctr" anchorCtr="0">
          <a:noAutofit/>
        </a:bodyPr>
        <a:lstStyle/>
        <a:p>
          <a:pPr lvl="0" algn="ctr" defTabSz="2222500">
            <a:lnSpc>
              <a:spcPct val="90000"/>
            </a:lnSpc>
            <a:spcBef>
              <a:spcPct val="0"/>
            </a:spcBef>
            <a:spcAft>
              <a:spcPct val="35000"/>
            </a:spcAft>
          </a:pPr>
          <a:r>
            <a:rPr lang="fr-FR" sz="5000" kern="1200" dirty="0" smtClean="0"/>
            <a:t>7 ans</a:t>
          </a:r>
          <a:endParaRPr lang="fr-FR" sz="5000" kern="1200" dirty="0"/>
        </a:p>
      </dsp:txBody>
      <dsp:txXfrm>
        <a:off x="3517999" y="0"/>
        <a:ext cx="2598111" cy="833412"/>
      </dsp:txXfrm>
    </dsp:sp>
    <dsp:sp modelId="{8F27960A-7013-4D26-9718-54509646EC97}">
      <dsp:nvSpPr>
        <dsp:cNvPr id="0" name=""/>
        <dsp:cNvSpPr/>
      </dsp:nvSpPr>
      <dsp:spPr>
        <a:xfrm>
          <a:off x="6179559" y="0"/>
          <a:ext cx="3431523" cy="833412"/>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0025" tIns="66675" rIns="66675" bIns="66675" numCol="1" spcCol="1270" anchor="ctr" anchorCtr="0">
          <a:noAutofit/>
        </a:bodyPr>
        <a:lstStyle/>
        <a:p>
          <a:pPr lvl="0" algn="ctr" defTabSz="2222500">
            <a:lnSpc>
              <a:spcPct val="90000"/>
            </a:lnSpc>
            <a:spcBef>
              <a:spcPct val="0"/>
            </a:spcBef>
            <a:spcAft>
              <a:spcPct val="35000"/>
            </a:spcAft>
          </a:pPr>
          <a:r>
            <a:rPr lang="fr-FR" sz="5000" kern="1200" dirty="0" smtClean="0"/>
            <a:t>10 ans</a:t>
          </a:r>
          <a:endParaRPr lang="fr-FR" sz="5000" kern="1200" dirty="0"/>
        </a:p>
      </dsp:txBody>
      <dsp:txXfrm>
        <a:off x="6596265" y="0"/>
        <a:ext cx="2598111" cy="8334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B98AEA-8ABE-4A95-BF1F-1E72B6500F6C}">
      <dsp:nvSpPr>
        <dsp:cNvPr id="0" name=""/>
        <dsp:cNvSpPr/>
      </dsp:nvSpPr>
      <dsp:spPr>
        <a:xfrm>
          <a:off x="1404620" y="165099"/>
          <a:ext cx="3276600" cy="1137920"/>
        </a:xfrm>
        <a:prstGeom prst="ellipse">
          <a:avLst/>
        </a:prstGeom>
        <a:solidFill>
          <a:schemeClr val="accent1">
            <a:tint val="50000"/>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rot lat="0" lon="0" rev="0"/>
          </a:camera>
          <a:lightRig rig="contrasting" dir="t">
            <a:rot lat="0" lon="0" rev="1200000"/>
          </a:lightRig>
        </a:scene3d>
        <a:sp3d z="-152400" prstMaterial="matte"/>
      </dsp:spPr>
      <dsp:style>
        <a:lnRef idx="1">
          <a:scrgbClr r="0" g="0" b="0"/>
        </a:lnRef>
        <a:fillRef idx="1">
          <a:scrgbClr r="0" g="0" b="0"/>
        </a:fillRef>
        <a:effectRef idx="0">
          <a:scrgbClr r="0" g="0" b="0"/>
        </a:effectRef>
        <a:fontRef idx="minor"/>
      </dsp:style>
    </dsp:sp>
    <dsp:sp modelId="{231005C7-9515-4AC3-A656-8E4AFFEAFD06}">
      <dsp:nvSpPr>
        <dsp:cNvPr id="0" name=""/>
        <dsp:cNvSpPr/>
      </dsp:nvSpPr>
      <dsp:spPr>
        <a:xfrm>
          <a:off x="2730500" y="2951479"/>
          <a:ext cx="635000" cy="406400"/>
        </a:xfrm>
        <a:prstGeom prst="downArrow">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A602EE9-5121-4241-98E8-5504DA7F0589}">
      <dsp:nvSpPr>
        <dsp:cNvPr id="0" name=""/>
        <dsp:cNvSpPr/>
      </dsp:nvSpPr>
      <dsp:spPr>
        <a:xfrm>
          <a:off x="2471226" y="3276600"/>
          <a:ext cx="1153546" cy="76200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endParaRPr lang="fr-FR" sz="2700" kern="1200" dirty="0"/>
        </a:p>
      </dsp:txBody>
      <dsp:txXfrm>
        <a:off x="2471226" y="3276600"/>
        <a:ext cx="1153546" cy="762000"/>
      </dsp:txXfrm>
    </dsp:sp>
    <dsp:sp modelId="{EA2916A6-D31B-46E6-832F-C006354C545E}">
      <dsp:nvSpPr>
        <dsp:cNvPr id="0" name=""/>
        <dsp:cNvSpPr/>
      </dsp:nvSpPr>
      <dsp:spPr>
        <a:xfrm>
          <a:off x="2595880" y="1390904"/>
          <a:ext cx="1143000" cy="1143000"/>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kern="1200" dirty="0" smtClean="0"/>
            <a:t>Odeur, bruit…</a:t>
          </a:r>
          <a:endParaRPr lang="fr-FR" sz="1600" kern="1200" dirty="0"/>
        </a:p>
      </dsp:txBody>
      <dsp:txXfrm>
        <a:off x="2763268" y="1558292"/>
        <a:ext cx="808224" cy="808224"/>
      </dsp:txXfrm>
    </dsp:sp>
    <dsp:sp modelId="{A6538790-2A3C-41C0-8003-5D2CF8DB406B}">
      <dsp:nvSpPr>
        <dsp:cNvPr id="0" name=""/>
        <dsp:cNvSpPr/>
      </dsp:nvSpPr>
      <dsp:spPr>
        <a:xfrm>
          <a:off x="1778000" y="533399"/>
          <a:ext cx="1143000" cy="1143000"/>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kern="1200" dirty="0" smtClean="0"/>
            <a:t>Grosse réflexion</a:t>
          </a:r>
          <a:endParaRPr lang="fr-FR" sz="1600" kern="1200" dirty="0"/>
        </a:p>
      </dsp:txBody>
      <dsp:txXfrm>
        <a:off x="1945388" y="700787"/>
        <a:ext cx="808224" cy="808224"/>
      </dsp:txXfrm>
    </dsp:sp>
    <dsp:sp modelId="{53AF8069-F930-4E5B-8A77-7AD4A66EDEA2}">
      <dsp:nvSpPr>
        <dsp:cNvPr id="0" name=""/>
        <dsp:cNvSpPr/>
      </dsp:nvSpPr>
      <dsp:spPr>
        <a:xfrm>
          <a:off x="2946400" y="257047"/>
          <a:ext cx="1143000" cy="1143000"/>
        </a:xfrm>
        <a:prstGeom prst="ellips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kern="1200" dirty="0" smtClean="0"/>
            <a:t>Petite réflexion</a:t>
          </a:r>
          <a:endParaRPr lang="fr-FR" sz="1600" kern="1200" dirty="0"/>
        </a:p>
      </dsp:txBody>
      <dsp:txXfrm>
        <a:off x="3113788" y="424435"/>
        <a:ext cx="808224" cy="808224"/>
      </dsp:txXfrm>
    </dsp:sp>
    <dsp:sp modelId="{10DA0FB7-9539-4871-AD4C-962BCE5B477F}">
      <dsp:nvSpPr>
        <dsp:cNvPr id="0" name=""/>
        <dsp:cNvSpPr/>
      </dsp:nvSpPr>
      <dsp:spPr>
        <a:xfrm>
          <a:off x="1270000" y="25399"/>
          <a:ext cx="3556000" cy="2844800"/>
        </a:xfrm>
        <a:prstGeom prst="funnel">
          <a:avLst/>
        </a:prstGeom>
        <a:solidFill>
          <a:schemeClr val="lt1">
            <a:alpha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157897-029E-479A-9FE4-143D974F30B7}">
      <dsp:nvSpPr>
        <dsp:cNvPr id="0" name=""/>
        <dsp:cNvSpPr/>
      </dsp:nvSpPr>
      <dsp:spPr>
        <a:xfrm>
          <a:off x="2528464" y="727356"/>
          <a:ext cx="4601099" cy="4601099"/>
        </a:xfrm>
        <a:prstGeom prst="blockArc">
          <a:avLst>
            <a:gd name="adj1" fmla="val 10800000"/>
            <a:gd name="adj2" fmla="val 16200000"/>
            <a:gd name="adj3" fmla="val 4637"/>
          </a:avLst>
        </a:prstGeom>
        <a:solidFill>
          <a:schemeClr val="accent2">
            <a:hueOff val="-10709095"/>
            <a:satOff val="27068"/>
            <a:lumOff val="745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457D41D-5054-4B75-9C84-A17D1C74005A}">
      <dsp:nvSpPr>
        <dsp:cNvPr id="0" name=""/>
        <dsp:cNvSpPr/>
      </dsp:nvSpPr>
      <dsp:spPr>
        <a:xfrm>
          <a:off x="2655270" y="636668"/>
          <a:ext cx="4601099" cy="4601099"/>
        </a:xfrm>
        <a:prstGeom prst="blockArc">
          <a:avLst>
            <a:gd name="adj1" fmla="val 5400000"/>
            <a:gd name="adj2" fmla="val 10800000"/>
            <a:gd name="adj3" fmla="val 4637"/>
          </a:avLst>
        </a:prstGeom>
        <a:solidFill>
          <a:schemeClr val="accent2">
            <a:hueOff val="-7139397"/>
            <a:satOff val="18045"/>
            <a:lumOff val="496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C508D7B-66B7-4059-970C-038D9CB6DE98}">
      <dsp:nvSpPr>
        <dsp:cNvPr id="0" name=""/>
        <dsp:cNvSpPr/>
      </dsp:nvSpPr>
      <dsp:spPr>
        <a:xfrm>
          <a:off x="2655270" y="636668"/>
          <a:ext cx="4601099" cy="4601099"/>
        </a:xfrm>
        <a:prstGeom prst="blockArc">
          <a:avLst>
            <a:gd name="adj1" fmla="val 0"/>
            <a:gd name="adj2" fmla="val 5400000"/>
            <a:gd name="adj3" fmla="val 4637"/>
          </a:avLst>
        </a:prstGeom>
        <a:solidFill>
          <a:schemeClr val="accent2">
            <a:hueOff val="-3569698"/>
            <a:satOff val="9023"/>
            <a:lumOff val="248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9CB9859-18E7-462A-B0D2-66B8AB2ACF66}">
      <dsp:nvSpPr>
        <dsp:cNvPr id="0" name=""/>
        <dsp:cNvSpPr/>
      </dsp:nvSpPr>
      <dsp:spPr>
        <a:xfrm>
          <a:off x="2655270" y="636668"/>
          <a:ext cx="4601099" cy="4601099"/>
        </a:xfrm>
        <a:prstGeom prst="blockArc">
          <a:avLst>
            <a:gd name="adj1" fmla="val 16200000"/>
            <a:gd name="adj2" fmla="val 0"/>
            <a:gd name="adj3" fmla="val 4637"/>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71B682E-E23B-462B-B21B-60FEAC91D9AF}">
      <dsp:nvSpPr>
        <dsp:cNvPr id="0" name=""/>
        <dsp:cNvSpPr/>
      </dsp:nvSpPr>
      <dsp:spPr>
        <a:xfrm>
          <a:off x="3897500" y="1878898"/>
          <a:ext cx="2116641" cy="211664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fr-FR" sz="2700" kern="1200" dirty="0" smtClean="0"/>
            <a:t>Impliquer tous les acteurs </a:t>
          </a:r>
          <a:endParaRPr lang="fr-FR" sz="2700" kern="1200" dirty="0"/>
        </a:p>
      </dsp:txBody>
      <dsp:txXfrm>
        <a:off x="4207475" y="2188873"/>
        <a:ext cx="1496691" cy="1496691"/>
      </dsp:txXfrm>
    </dsp:sp>
    <dsp:sp modelId="{F672ACA6-8938-47D5-8D43-B36D8FB7FF42}">
      <dsp:nvSpPr>
        <dsp:cNvPr id="0" name=""/>
        <dsp:cNvSpPr/>
      </dsp:nvSpPr>
      <dsp:spPr>
        <a:xfrm>
          <a:off x="4214996" y="-50816"/>
          <a:ext cx="1481648" cy="148164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kern="1200" dirty="0" smtClean="0">
              <a:solidFill>
                <a:schemeClr val="tx2"/>
              </a:solidFill>
            </a:rPr>
            <a:t>Parents</a:t>
          </a:r>
          <a:endParaRPr lang="fr-FR" sz="2000" kern="1200" dirty="0">
            <a:solidFill>
              <a:schemeClr val="tx2"/>
            </a:solidFill>
          </a:endParaRPr>
        </a:p>
      </dsp:txBody>
      <dsp:txXfrm>
        <a:off x="4431978" y="166166"/>
        <a:ext cx="1047684" cy="1047684"/>
      </dsp:txXfrm>
    </dsp:sp>
    <dsp:sp modelId="{E30BE52C-824D-4E67-970A-9D9541759F83}">
      <dsp:nvSpPr>
        <dsp:cNvPr id="0" name=""/>
        <dsp:cNvSpPr/>
      </dsp:nvSpPr>
      <dsp:spPr>
        <a:xfrm>
          <a:off x="6292728" y="2037117"/>
          <a:ext cx="1820605" cy="1800203"/>
        </a:xfrm>
        <a:prstGeom prst="ellipse">
          <a:avLst/>
        </a:prstGeom>
        <a:solidFill>
          <a:schemeClr val="accent2">
            <a:hueOff val="-3569698"/>
            <a:satOff val="9023"/>
            <a:lumOff val="24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kern="1200" dirty="0" err="1" smtClean="0">
              <a:solidFill>
                <a:schemeClr val="tx2"/>
              </a:solidFill>
            </a:rPr>
            <a:t>Ensei-gnants</a:t>
          </a:r>
          <a:endParaRPr lang="fr-FR" sz="2000" kern="1200" dirty="0">
            <a:solidFill>
              <a:schemeClr val="tx2"/>
            </a:solidFill>
          </a:endParaRPr>
        </a:p>
      </dsp:txBody>
      <dsp:txXfrm>
        <a:off x="6559349" y="2300751"/>
        <a:ext cx="1287363" cy="1272935"/>
      </dsp:txXfrm>
    </dsp:sp>
    <dsp:sp modelId="{9A089078-AEF2-40C3-BEC7-6027A6122744}">
      <dsp:nvSpPr>
        <dsp:cNvPr id="0" name=""/>
        <dsp:cNvSpPr/>
      </dsp:nvSpPr>
      <dsp:spPr>
        <a:xfrm>
          <a:off x="4006987" y="4341378"/>
          <a:ext cx="1897666" cy="1686101"/>
        </a:xfrm>
        <a:prstGeom prst="ellipse">
          <a:avLst/>
        </a:prstGeom>
        <a:solidFill>
          <a:schemeClr val="accent2">
            <a:hueOff val="-7139397"/>
            <a:satOff val="18045"/>
            <a:lumOff val="49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kern="1200" dirty="0" err="1" smtClean="0">
              <a:solidFill>
                <a:schemeClr val="tx2"/>
              </a:solidFill>
            </a:rPr>
            <a:t>Profession-nels</a:t>
          </a:r>
          <a:endParaRPr lang="fr-FR" sz="2000" kern="1200" dirty="0">
            <a:solidFill>
              <a:schemeClr val="tx2"/>
            </a:solidFill>
          </a:endParaRPr>
        </a:p>
      </dsp:txBody>
      <dsp:txXfrm>
        <a:off x="4284894" y="4588302"/>
        <a:ext cx="1341852" cy="1192253"/>
      </dsp:txXfrm>
    </dsp:sp>
    <dsp:sp modelId="{C6F5BCCF-4F1B-464B-9908-F927EF9F6501}">
      <dsp:nvSpPr>
        <dsp:cNvPr id="0" name=""/>
        <dsp:cNvSpPr/>
      </dsp:nvSpPr>
      <dsp:spPr>
        <a:xfrm>
          <a:off x="1967785" y="2196394"/>
          <a:ext cx="1481648" cy="1481648"/>
        </a:xfrm>
        <a:prstGeom prst="ellipse">
          <a:avLst/>
        </a:prstGeom>
        <a:solidFill>
          <a:schemeClr val="accent2">
            <a:hueOff val="-10709095"/>
            <a:satOff val="27068"/>
            <a:lumOff val="74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kern="1200" dirty="0" smtClean="0">
              <a:solidFill>
                <a:schemeClr val="tx2"/>
              </a:solidFill>
            </a:rPr>
            <a:t>L’EIP lui même</a:t>
          </a:r>
          <a:endParaRPr lang="fr-FR" sz="2000" kern="1200" dirty="0">
            <a:solidFill>
              <a:schemeClr val="tx2"/>
            </a:solidFill>
          </a:endParaRPr>
        </a:p>
      </dsp:txBody>
      <dsp:txXfrm>
        <a:off x="2184767" y="2413376"/>
        <a:ext cx="1047684" cy="1047684"/>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BE2AAA-2CC7-4F9C-A8C6-8B9F2A3E9EF0}" type="datetimeFigureOut">
              <a:rPr lang="en-US" smtClean="0"/>
              <a:t>05/07/18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0AD62A-9EE1-43E3-A7E5-D268F71DF3EB}" type="slidenum">
              <a:rPr lang="en-US" smtClean="0"/>
              <a:t>‹#›</a:t>
            </a:fld>
            <a:endParaRPr lang="en-US"/>
          </a:p>
        </p:txBody>
      </p:sp>
    </p:spTree>
    <p:extLst>
      <p:ext uri="{BB962C8B-B14F-4D97-AF65-F5344CB8AC3E}">
        <p14:creationId xmlns:p14="http://schemas.microsoft.com/office/powerpoint/2010/main" val="14364482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37ADBA-1AC7-4CD6-8AFF-4E8087BA5487}" type="datetimeFigureOut">
              <a:rPr lang="en-US" smtClean="0"/>
              <a:t>05/07/18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34C2EF-8A97-4DAF-B099-E567883644D6}" type="slidenum">
              <a:rPr lang="en-US" smtClean="0"/>
              <a:t>‹#›</a:t>
            </a:fld>
            <a:endParaRPr lang="en-US"/>
          </a:p>
        </p:txBody>
      </p:sp>
    </p:spTree>
    <p:extLst>
      <p:ext uri="{BB962C8B-B14F-4D97-AF65-F5344CB8AC3E}">
        <p14:creationId xmlns:p14="http://schemas.microsoft.com/office/powerpoint/2010/main" val="718091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5534C2EF-8A97-4DAF-B099-E567883644D6}" type="slidenum">
              <a:rPr lang="en-US" smtClean="0"/>
              <a:t>3</a:t>
            </a:fld>
            <a:endParaRPr lang="en-US"/>
          </a:p>
        </p:txBody>
      </p:sp>
    </p:spTree>
    <p:extLst>
      <p:ext uri="{BB962C8B-B14F-4D97-AF65-F5344CB8AC3E}">
        <p14:creationId xmlns:p14="http://schemas.microsoft.com/office/powerpoint/2010/main" val="2544958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IL FAUT AUSSI SORTIR DES IDEES</a:t>
            </a:r>
            <a:r>
              <a:rPr lang="fr-FR" baseline="0" dirty="0" smtClean="0"/>
              <a:t> RECUES </a:t>
            </a:r>
          </a:p>
          <a:p>
            <a:r>
              <a:rPr lang="fr-FR" baseline="0" dirty="0" smtClean="0"/>
              <a:t>L’élève IP n’est pas forcément celui qui a une avance scolaire</a:t>
            </a:r>
          </a:p>
          <a:p>
            <a:r>
              <a:rPr lang="fr-FR" baseline="0" dirty="0" smtClean="0"/>
              <a:t>Ce n’est pas celui qui réussit dans toutes les matières</a:t>
            </a:r>
          </a:p>
          <a:p>
            <a:r>
              <a:rPr lang="fr-FR" baseline="0" dirty="0" smtClean="0"/>
              <a:t>Ce n’est pas celui qui est le plus intelligent que les autres mais celui qui a un fonctionnement particulier</a:t>
            </a:r>
          </a:p>
          <a:p>
            <a:endParaRPr lang="fr-FR" baseline="0" dirty="0" smtClean="0"/>
          </a:p>
          <a:p>
            <a:r>
              <a:rPr lang="fr-FR" dirty="0" smtClean="0"/>
              <a:t>Il y a eu une enquête menée sur 300 familles adhérente AFEP sur le cursus des EIP.</a:t>
            </a:r>
          </a:p>
          <a:p>
            <a:r>
              <a:rPr lang="fr-FR" dirty="0" smtClean="0"/>
              <a:t>Elle a été recoupée par une étude relatée </a:t>
            </a:r>
            <a:r>
              <a:rPr lang="fr-FR" dirty="0" err="1" smtClean="0"/>
              <a:t>ds</a:t>
            </a:r>
            <a:r>
              <a:rPr lang="fr-FR" dirty="0" smtClean="0"/>
              <a:t> le quotidien du Médecin du 22 février 1999 menée auprès de 145 HP et suivis sur </a:t>
            </a:r>
            <a:r>
              <a:rPr lang="fr-FR" dirty="0" err="1" smtClean="0"/>
              <a:t>uen</a:t>
            </a:r>
            <a:r>
              <a:rPr lang="fr-FR" dirty="0" smtClean="0"/>
              <a:t> période de 10 à 29 ans </a:t>
            </a:r>
          </a:p>
          <a:p>
            <a:r>
              <a:rPr lang="fr-FR" dirty="0" smtClean="0"/>
              <a:t>40 % ont atteint ou dépassé le niveau Bac + 2 </a:t>
            </a:r>
          </a:p>
          <a:p>
            <a:r>
              <a:rPr lang="fr-FR" dirty="0" smtClean="0"/>
              <a:t>9 % se sont arrêtés au BAC</a:t>
            </a:r>
          </a:p>
          <a:p>
            <a:r>
              <a:rPr lang="fr-FR" dirty="0" smtClean="0"/>
              <a:t>43 % ont obtenu un BEP ou CAP</a:t>
            </a:r>
          </a:p>
          <a:p>
            <a:endParaRPr lang="fr-FR" dirty="0"/>
          </a:p>
          <a:p>
            <a:r>
              <a:rPr lang="fr-FR" dirty="0" smtClean="0"/>
              <a:t>Ne faisons pas de l’</a:t>
            </a:r>
            <a:r>
              <a:rPr lang="fr-FR" dirty="0" err="1" smtClean="0"/>
              <a:t>eip</a:t>
            </a:r>
            <a:r>
              <a:rPr lang="fr-FR" dirty="0" smtClean="0"/>
              <a:t> le héros de nos attentes </a:t>
            </a:r>
            <a:r>
              <a:rPr lang="fr-FR" dirty="0" err="1" smtClean="0"/>
              <a:t>décues</a:t>
            </a:r>
            <a:r>
              <a:rPr lang="fr-FR" dirty="0" smtClean="0"/>
              <a:t>, le paravent de nos faiblesses, le bouc émissaire d’un système à bout de souffle, Entendons le bien; plus comme le messager de réformes à produire, des évolutions à mener et de la nécessité de changement</a:t>
            </a:r>
          </a:p>
          <a:p>
            <a:endParaRPr lang="fr-FR" dirty="0"/>
          </a:p>
        </p:txBody>
      </p:sp>
      <p:sp>
        <p:nvSpPr>
          <p:cNvPr id="4" name="Espace réservé du numéro de diapositive 3"/>
          <p:cNvSpPr>
            <a:spLocks noGrp="1"/>
          </p:cNvSpPr>
          <p:nvPr>
            <p:ph type="sldNum" sz="quarter" idx="10"/>
          </p:nvPr>
        </p:nvSpPr>
        <p:spPr/>
        <p:txBody>
          <a:bodyPr/>
          <a:lstStyle/>
          <a:p>
            <a:fld id="{0506A621-0307-42B0-B056-4B4EEF142112}" type="slidenum">
              <a:rPr lang="fr-FR" smtClean="0"/>
              <a:pPr/>
              <a:t>54</a:t>
            </a:fld>
            <a:endParaRPr lang="fr-FR"/>
          </a:p>
        </p:txBody>
      </p:sp>
    </p:spTree>
    <p:extLst>
      <p:ext uri="{BB962C8B-B14F-4D97-AF65-F5344CB8AC3E}">
        <p14:creationId xmlns:p14="http://schemas.microsoft.com/office/powerpoint/2010/main" val="1271105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IL FAUT AUSSI SORTIR DES IDEES</a:t>
            </a:r>
            <a:r>
              <a:rPr lang="fr-FR" baseline="0" dirty="0" smtClean="0"/>
              <a:t> RECUES </a:t>
            </a:r>
          </a:p>
          <a:p>
            <a:r>
              <a:rPr lang="fr-FR" baseline="0" dirty="0" smtClean="0"/>
              <a:t>L’élève IP n’est pas forcément celui qui a une avance scolaire</a:t>
            </a:r>
          </a:p>
          <a:p>
            <a:r>
              <a:rPr lang="fr-FR" baseline="0" dirty="0" smtClean="0"/>
              <a:t>Ce n’est pas celui qui réussit dans toutes les matières</a:t>
            </a:r>
          </a:p>
          <a:p>
            <a:r>
              <a:rPr lang="fr-FR" baseline="0" dirty="0" smtClean="0"/>
              <a:t>Ce n’est pas celui qui est le plus intelligent que les autres mais celui qui a un fonctionnement particulier</a:t>
            </a:r>
          </a:p>
          <a:p>
            <a:endParaRPr lang="fr-FR" baseline="0" dirty="0" smtClean="0"/>
          </a:p>
          <a:p>
            <a:r>
              <a:rPr lang="fr-FR" dirty="0" smtClean="0"/>
              <a:t>Il y a eu une enquête menée sur 300 familles adhérente AFEP sur le cursus des EIP.</a:t>
            </a:r>
          </a:p>
          <a:p>
            <a:r>
              <a:rPr lang="fr-FR" dirty="0" smtClean="0"/>
              <a:t>Elle a été recoupée par une étude relatée </a:t>
            </a:r>
            <a:r>
              <a:rPr lang="fr-FR" dirty="0" err="1" smtClean="0"/>
              <a:t>ds</a:t>
            </a:r>
            <a:r>
              <a:rPr lang="fr-FR" dirty="0" smtClean="0"/>
              <a:t> le quotidien du Médecin du 22 février 1999 menée auprès de 145 HP et suivis sur </a:t>
            </a:r>
            <a:r>
              <a:rPr lang="fr-FR" dirty="0" err="1" smtClean="0"/>
              <a:t>uen</a:t>
            </a:r>
            <a:r>
              <a:rPr lang="fr-FR" dirty="0" smtClean="0"/>
              <a:t> période de 10 à 29 ans </a:t>
            </a:r>
          </a:p>
          <a:p>
            <a:r>
              <a:rPr lang="fr-FR" dirty="0" smtClean="0"/>
              <a:t>40 % ont atteint ou dépassé le niveau Bac + 2 </a:t>
            </a:r>
          </a:p>
          <a:p>
            <a:r>
              <a:rPr lang="fr-FR" dirty="0" smtClean="0"/>
              <a:t>9 % se sont arrêtés au BAC</a:t>
            </a:r>
          </a:p>
          <a:p>
            <a:r>
              <a:rPr lang="fr-FR" dirty="0" smtClean="0"/>
              <a:t>43 % ont obtenu un BEP ou CAP</a:t>
            </a:r>
          </a:p>
          <a:p>
            <a:endParaRPr lang="fr-FR" dirty="0"/>
          </a:p>
          <a:p>
            <a:r>
              <a:rPr lang="fr-FR" dirty="0" smtClean="0"/>
              <a:t>Ne faisons pas de l’</a:t>
            </a:r>
            <a:r>
              <a:rPr lang="fr-FR" dirty="0" err="1" smtClean="0"/>
              <a:t>eip</a:t>
            </a:r>
            <a:r>
              <a:rPr lang="fr-FR" dirty="0" smtClean="0"/>
              <a:t> le héros de nos attentes </a:t>
            </a:r>
            <a:r>
              <a:rPr lang="fr-FR" dirty="0" err="1" smtClean="0"/>
              <a:t>décues</a:t>
            </a:r>
            <a:r>
              <a:rPr lang="fr-FR" dirty="0" smtClean="0"/>
              <a:t>, le paravent de nos faiblesses, le bouc émissaire d’un système à bout de souffle, Entendons le bien; plus comme le messager de réformes à produire, des évolutions à mener et de la nécessité de changement</a:t>
            </a:r>
          </a:p>
          <a:p>
            <a:endParaRPr lang="fr-FR" dirty="0"/>
          </a:p>
        </p:txBody>
      </p:sp>
      <p:sp>
        <p:nvSpPr>
          <p:cNvPr id="4" name="Espace réservé du numéro de diapositive 3"/>
          <p:cNvSpPr>
            <a:spLocks noGrp="1"/>
          </p:cNvSpPr>
          <p:nvPr>
            <p:ph type="sldNum" sz="quarter" idx="10"/>
          </p:nvPr>
        </p:nvSpPr>
        <p:spPr/>
        <p:txBody>
          <a:bodyPr/>
          <a:lstStyle/>
          <a:p>
            <a:fld id="{0506A621-0307-42B0-B056-4B4EEF142112}" type="slidenum">
              <a:rPr lang="fr-FR" smtClean="0"/>
              <a:pPr/>
              <a:t>55</a:t>
            </a:fld>
            <a:endParaRPr lang="fr-FR"/>
          </a:p>
        </p:txBody>
      </p:sp>
    </p:spTree>
    <p:extLst>
      <p:ext uri="{BB962C8B-B14F-4D97-AF65-F5344CB8AC3E}">
        <p14:creationId xmlns:p14="http://schemas.microsoft.com/office/powerpoint/2010/main" val="39446927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156411" y="4786362"/>
            <a:ext cx="6584631" cy="5016857"/>
          </a:xfrm>
        </p:spPr>
        <p:txBody>
          <a:bodyPr/>
          <a:lstStyle/>
          <a:p>
            <a:pPr algn="ctr"/>
            <a:r>
              <a:rPr lang="fr-FR" sz="1000" b="1" i="0" u="sng" strike="noStrike" kern="1200" baseline="0" dirty="0">
                <a:solidFill>
                  <a:schemeClr val="tx1"/>
                </a:solidFill>
                <a:latin typeface="Arial" panose="020B0604020202020204" pitchFamily="34" charset="0"/>
                <a:cs typeface="Arial" panose="020B0604020202020204" pitchFamily="34" charset="0"/>
              </a:rPr>
              <a:t>Différence entre « Difficulté » et « Troubles des apprentissages »</a:t>
            </a:r>
          </a:p>
          <a:p>
            <a:endParaRPr lang="fr-FR" sz="1000" b="0" i="0" u="none" strike="noStrike" kern="1200" baseline="0" dirty="0">
              <a:solidFill>
                <a:schemeClr val="tx1"/>
              </a:solidFill>
              <a:latin typeface="Arial" panose="020B0604020202020204" pitchFamily="34" charset="0"/>
              <a:cs typeface="Arial" panose="020B0604020202020204" pitchFamily="34" charset="0"/>
            </a:endParaRPr>
          </a:p>
          <a:p>
            <a:r>
              <a:rPr lang="fr-FR" sz="1000" b="1" i="0" u="sng" strike="noStrike" kern="1200" baseline="0" dirty="0">
                <a:solidFill>
                  <a:schemeClr val="tx1"/>
                </a:solidFill>
                <a:latin typeface="Arial" panose="020B0604020202020204" pitchFamily="34" charset="0"/>
                <a:cs typeface="Arial" panose="020B0604020202020204" pitchFamily="34" charset="0"/>
              </a:rPr>
              <a:t>Difficulté d’apprentissage</a:t>
            </a:r>
          </a:p>
          <a:p>
            <a:r>
              <a:rPr lang="fr-FR" sz="1000" b="0" i="0" u="none" strike="noStrike" kern="1200" baseline="0" dirty="0">
                <a:solidFill>
                  <a:schemeClr val="tx1"/>
                </a:solidFill>
                <a:latin typeface="Arial" panose="020B0604020202020204" pitchFamily="34" charset="0"/>
                <a:cs typeface="Arial" panose="020B0604020202020204" pitchFamily="34" charset="0"/>
              </a:rPr>
              <a:t>Une difficulté d’apprentissage n’est pas un état permanent. Ce n’est que </a:t>
            </a:r>
            <a:r>
              <a:rPr lang="fr-FR" sz="1000" b="1" i="0" u="none" strike="noStrike" kern="1200" baseline="0" dirty="0">
                <a:solidFill>
                  <a:schemeClr val="tx1"/>
                </a:solidFill>
                <a:latin typeface="Arial" panose="020B0604020202020204" pitchFamily="34" charset="0"/>
                <a:cs typeface="Arial" panose="020B0604020202020204" pitchFamily="34" charset="0"/>
              </a:rPr>
              <a:t>momentané</a:t>
            </a:r>
            <a:r>
              <a:rPr lang="fr-FR" sz="1000" b="0" i="0" u="none" strike="noStrike" kern="1200" baseline="0" dirty="0">
                <a:solidFill>
                  <a:schemeClr val="tx1"/>
                </a:solidFill>
                <a:latin typeface="Arial" panose="020B0604020202020204" pitchFamily="34" charset="0"/>
                <a:cs typeface="Arial" panose="020B0604020202020204" pitchFamily="34" charset="0"/>
              </a:rPr>
              <a:t> et si une intervention adaptée est faite auprès de l’enfant, cette difficulté sera passagère et surmontée. </a:t>
            </a:r>
          </a:p>
          <a:p>
            <a:endParaRPr lang="fr-FR" sz="1000" b="0" i="0" u="none" strike="noStrike" kern="1200" baseline="0" dirty="0">
              <a:solidFill>
                <a:schemeClr val="tx1"/>
              </a:solidFill>
              <a:latin typeface="Arial" panose="020B0604020202020204" pitchFamily="34" charset="0"/>
              <a:cs typeface="Arial" panose="020B0604020202020204" pitchFamily="34" charset="0"/>
            </a:endParaRPr>
          </a:p>
          <a:p>
            <a:r>
              <a:rPr lang="fr-FR" sz="1000" b="1" i="0" u="sng" strike="noStrike" kern="1200" baseline="0" dirty="0">
                <a:solidFill>
                  <a:schemeClr val="tx1"/>
                </a:solidFill>
                <a:latin typeface="Arial" panose="020B0604020202020204" pitchFamily="34" charset="0"/>
                <a:cs typeface="Arial" panose="020B0604020202020204" pitchFamily="34" charset="0"/>
              </a:rPr>
              <a:t>Trouble d’apprentissage</a:t>
            </a:r>
          </a:p>
          <a:p>
            <a:r>
              <a:rPr lang="fr-FR" sz="1000" b="0" i="0" u="none" strike="noStrike" kern="1200" baseline="0" dirty="0">
                <a:solidFill>
                  <a:schemeClr val="tx1"/>
                </a:solidFill>
                <a:latin typeface="Arial" panose="020B0604020202020204" pitchFamily="34" charset="0"/>
                <a:cs typeface="Arial" panose="020B0604020202020204" pitchFamily="34" charset="0"/>
              </a:rPr>
              <a:t>Un trouble d’apprentissage est </a:t>
            </a:r>
            <a:r>
              <a:rPr lang="fr-FR" sz="1000" b="1" i="0" u="none" strike="noStrike" kern="1200" baseline="0" dirty="0">
                <a:solidFill>
                  <a:schemeClr val="tx1"/>
                </a:solidFill>
                <a:latin typeface="Arial" panose="020B0604020202020204" pitchFamily="34" charset="0"/>
                <a:cs typeface="Arial" panose="020B0604020202020204" pitchFamily="34" charset="0"/>
              </a:rPr>
              <a:t>d’origine neurologique (cognitif). </a:t>
            </a:r>
            <a:r>
              <a:rPr lang="fr-FR" sz="1000" b="0" i="0" u="none" strike="noStrike" kern="1200" baseline="0" dirty="0">
                <a:solidFill>
                  <a:schemeClr val="tx1"/>
                </a:solidFill>
                <a:latin typeface="Arial" panose="020B0604020202020204" pitchFamily="34" charset="0"/>
                <a:cs typeface="Arial" panose="020B0604020202020204" pitchFamily="34" charset="0"/>
              </a:rPr>
              <a:t>Il se définit comme étant une difficulté à traiter l’information.  Un enfant ayant un trouble d’apprentissage aura de la difficulté de manière plus prolongée. Un trouble peut être relié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i="0" u="none" strike="noStrike" kern="1200" baseline="0" dirty="0">
                <a:solidFill>
                  <a:schemeClr val="tx1"/>
                </a:solidFill>
                <a:latin typeface="Arial" panose="020B0604020202020204" pitchFamily="34" charset="0"/>
                <a:cs typeface="Arial" panose="020B0604020202020204" pitchFamily="34" charset="0"/>
              </a:rPr>
              <a:t>- à l’attention (trouble déficitaire de l’attention avec ou sans hyperactivité),</a:t>
            </a:r>
          </a:p>
          <a:p>
            <a:r>
              <a:rPr lang="fr-FR" sz="1000" b="0" i="0" u="none" strike="noStrike" kern="1200" baseline="0" dirty="0">
                <a:solidFill>
                  <a:schemeClr val="tx1"/>
                </a:solidFill>
                <a:latin typeface="Arial" panose="020B0604020202020204" pitchFamily="34" charset="0"/>
                <a:cs typeface="Arial" panose="020B0604020202020204" pitchFamily="34" charset="0"/>
              </a:rPr>
              <a:t>- au langage (dysphasie),</a:t>
            </a:r>
          </a:p>
          <a:p>
            <a:r>
              <a:rPr lang="fr-FR" sz="1000" b="0" i="0" u="none" strike="noStrike" kern="1200" baseline="0" dirty="0">
                <a:solidFill>
                  <a:schemeClr val="tx1"/>
                </a:solidFill>
                <a:latin typeface="Arial" panose="020B0604020202020204" pitchFamily="34" charset="0"/>
                <a:cs typeface="Arial" panose="020B0604020202020204" pitchFamily="34" charset="0"/>
              </a:rPr>
              <a:t>- à la lecture (dyslexie),</a:t>
            </a:r>
          </a:p>
          <a:p>
            <a:r>
              <a:rPr lang="fr-FR" sz="1000" b="0" i="0" u="none" strike="noStrike" kern="1200" baseline="0" dirty="0">
                <a:solidFill>
                  <a:schemeClr val="tx1"/>
                </a:solidFill>
                <a:latin typeface="Arial" panose="020B0604020202020204" pitchFamily="34" charset="0"/>
                <a:cs typeface="Arial" panose="020B0604020202020204" pitchFamily="34" charset="0"/>
              </a:rPr>
              <a:t>- à l’écriture (dysgraphie),</a:t>
            </a:r>
          </a:p>
          <a:p>
            <a:r>
              <a:rPr lang="fr-FR" sz="1000" b="0" i="0" u="none" strike="noStrike" kern="1200" baseline="0" dirty="0">
                <a:solidFill>
                  <a:schemeClr val="tx1"/>
                </a:solidFill>
                <a:latin typeface="Arial" panose="020B0604020202020204" pitchFamily="34" charset="0"/>
                <a:cs typeface="Arial" panose="020B0604020202020204" pitchFamily="34" charset="0"/>
              </a:rPr>
              <a:t>- à l’arithmétique (dyscalculie), etc.</a:t>
            </a:r>
          </a:p>
          <a:p>
            <a:r>
              <a:rPr lang="fr-FR" sz="1000" b="0" i="0" u="none" strike="noStrike" kern="1200" baseline="0" dirty="0">
                <a:solidFill>
                  <a:schemeClr val="tx1"/>
                </a:solidFill>
                <a:latin typeface="Arial" panose="020B0604020202020204" pitchFamily="34" charset="0"/>
                <a:cs typeface="Arial" panose="020B0604020202020204" pitchFamily="34" charset="0"/>
              </a:rPr>
              <a:t>Pour pouvoir dire qu’un enfant a un trouble d’apprentissage, une évaluation devra être faite par un spécialiste tel qu’un neuropsychologue ou un orthophoniste. Une fois le diagnostic établi, l’enfant aura probablement besoin de soutien (remédiation, rééducation, …). </a:t>
            </a:r>
          </a:p>
          <a:p>
            <a:endParaRPr lang="fr-FR" sz="1000" dirty="0">
              <a:latin typeface="Arial" panose="020B0604020202020204" pitchFamily="34" charset="0"/>
              <a:cs typeface="Arial" panose="020B0604020202020204" pitchFamily="34" charset="0"/>
            </a:endParaRPr>
          </a:p>
          <a:p>
            <a:r>
              <a:rPr lang="fr-FR" sz="1000" b="1" u="sng" dirty="0">
                <a:latin typeface="Arial" panose="020B0604020202020204" pitchFamily="34" charset="0"/>
                <a:cs typeface="Arial" panose="020B0604020202020204" pitchFamily="34" charset="0"/>
              </a:rPr>
              <a:t>Les difficultés, écueils, points de vigilance </a:t>
            </a:r>
            <a:r>
              <a:rPr lang="fr-FR" sz="1000" b="1" u="none" dirty="0">
                <a:latin typeface="Arial" panose="020B0604020202020204" pitchFamily="34" charset="0"/>
                <a:cs typeface="Arial" panose="020B0604020202020204" pitchFamily="34" charset="0"/>
              </a:rPr>
              <a:t>(pour les apprentissages solaires)</a:t>
            </a:r>
          </a:p>
          <a:p>
            <a:pPr marL="171450" indent="-171450">
              <a:buFont typeface="Arial" panose="020B0604020202020204" pitchFamily="34" charset="0"/>
              <a:buChar char="•"/>
            </a:pPr>
            <a:r>
              <a:rPr lang="fr-FR" sz="1000" b="1" dirty="0">
                <a:latin typeface="Arial" panose="020B0604020202020204" pitchFamily="34" charset="0"/>
                <a:cs typeface="Arial" panose="020B0604020202020204" pitchFamily="34" charset="0"/>
              </a:rPr>
              <a:t>Implicites</a:t>
            </a:r>
            <a:r>
              <a:rPr lang="fr-FR" sz="1000" dirty="0">
                <a:latin typeface="Arial" panose="020B0604020202020204" pitchFamily="34" charset="0"/>
                <a:cs typeface="Arial" panose="020B0604020202020204" pitchFamily="34" charset="0"/>
              </a:rPr>
              <a:t>, compréhension des consignes</a:t>
            </a:r>
          </a:p>
          <a:p>
            <a:pPr marL="171450" indent="-171450">
              <a:buFont typeface="Arial" panose="020B0604020202020204" pitchFamily="34" charset="0"/>
              <a:buChar char="•"/>
            </a:pPr>
            <a:r>
              <a:rPr lang="fr-FR" sz="1000" b="1" dirty="0">
                <a:latin typeface="Arial" panose="020B0604020202020204" pitchFamily="34" charset="0"/>
                <a:cs typeface="Arial" panose="020B0604020202020204" pitchFamily="34" charset="0"/>
              </a:rPr>
              <a:t>L’ennuie, m</a:t>
            </a:r>
            <a:r>
              <a:rPr lang="fr-FR" sz="1000" dirty="0">
                <a:latin typeface="Arial" panose="020B0604020202020204" pitchFamily="34" charset="0"/>
                <a:cs typeface="Arial" panose="020B0604020202020204" pitchFamily="34" charset="0"/>
              </a:rPr>
              <a:t>otivation, efforts</a:t>
            </a:r>
          </a:p>
          <a:p>
            <a:pPr marL="171450" indent="-171450">
              <a:buFont typeface="Arial" panose="020B0604020202020204" pitchFamily="34" charset="0"/>
              <a:buChar char="•"/>
            </a:pPr>
            <a:r>
              <a:rPr lang="fr-FR" sz="1000" b="1" dirty="0">
                <a:latin typeface="Arial" panose="020B0604020202020204" pitchFamily="34" charset="0"/>
                <a:cs typeface="Arial" panose="020B0604020202020204" pitchFamily="34" charset="0"/>
              </a:rPr>
              <a:t>Mésestime</a:t>
            </a:r>
            <a:r>
              <a:rPr lang="fr-FR" sz="1000" dirty="0">
                <a:latin typeface="Arial" panose="020B0604020202020204" pitchFamily="34" charset="0"/>
                <a:cs typeface="Arial" panose="020B0604020202020204" pitchFamily="34" charset="0"/>
              </a:rPr>
              <a:t> de soi et confiance</a:t>
            </a:r>
          </a:p>
          <a:p>
            <a:pPr marL="171450" indent="-171450">
              <a:buFont typeface="Arial" panose="020B0604020202020204" pitchFamily="34" charset="0"/>
              <a:buChar char="•"/>
            </a:pPr>
            <a:r>
              <a:rPr lang="fr-FR" sz="1000" b="1" dirty="0" err="1">
                <a:latin typeface="Arial" panose="020B0604020202020204" pitchFamily="34" charset="0"/>
                <a:cs typeface="Arial" panose="020B0604020202020204" pitchFamily="34" charset="0"/>
              </a:rPr>
              <a:t>Dys</a:t>
            </a:r>
            <a:r>
              <a:rPr lang="fr-FR" sz="1000" b="1" dirty="0">
                <a:latin typeface="Arial" panose="020B0604020202020204" pitchFamily="34" charset="0"/>
                <a:cs typeface="Arial" panose="020B0604020202020204" pitchFamily="34" charset="0"/>
              </a:rPr>
              <a:t>-synchronie</a:t>
            </a:r>
            <a:r>
              <a:rPr lang="fr-FR" sz="1000" dirty="0">
                <a:latin typeface="Arial" panose="020B0604020202020204" pitchFamily="34" charset="0"/>
                <a:cs typeface="Arial" panose="020B0604020202020204" pitchFamily="34" charset="0"/>
              </a:rPr>
              <a:t>s : intellect / psychomotricité</a:t>
            </a:r>
          </a:p>
          <a:p>
            <a:pPr marL="171450" indent="-171450">
              <a:buFont typeface="Arial" panose="020B0604020202020204" pitchFamily="34" charset="0"/>
              <a:buChar char="•"/>
            </a:pPr>
            <a:r>
              <a:rPr lang="fr-FR" sz="1000" dirty="0">
                <a:latin typeface="Arial" panose="020B0604020202020204" pitchFamily="34" charset="0"/>
                <a:cs typeface="Arial" panose="020B0604020202020204" pitchFamily="34" charset="0"/>
              </a:rPr>
              <a:t>Décalage entre la production </a:t>
            </a:r>
            <a:r>
              <a:rPr lang="fr-FR" sz="1000" b="1" dirty="0">
                <a:latin typeface="Arial" panose="020B0604020202020204" pitchFamily="34" charset="0"/>
                <a:cs typeface="Arial" panose="020B0604020202020204" pitchFamily="34" charset="0"/>
              </a:rPr>
              <a:t>écrite</a:t>
            </a:r>
            <a:r>
              <a:rPr lang="fr-FR" sz="1000" dirty="0">
                <a:latin typeface="Arial" panose="020B0604020202020204" pitchFamily="34" charset="0"/>
                <a:cs typeface="Arial" panose="020B0604020202020204" pitchFamily="34" charset="0"/>
              </a:rPr>
              <a:t> et les performances </a:t>
            </a:r>
            <a:r>
              <a:rPr lang="fr-FR" sz="1000" b="1" dirty="0">
                <a:latin typeface="Arial" panose="020B0604020202020204" pitchFamily="34" charset="0"/>
                <a:cs typeface="Arial" panose="020B0604020202020204" pitchFamily="34" charset="0"/>
              </a:rPr>
              <a:t>verbales</a:t>
            </a:r>
          </a:p>
          <a:p>
            <a:pPr marL="171450" indent="-171450">
              <a:buFont typeface="Arial" panose="020B0604020202020204" pitchFamily="34" charset="0"/>
              <a:buChar char="•"/>
            </a:pPr>
            <a:r>
              <a:rPr lang="fr-FR" sz="1000" b="1" dirty="0">
                <a:latin typeface="Arial" panose="020B0604020202020204" pitchFamily="34" charset="0"/>
                <a:cs typeface="Arial" panose="020B0604020202020204" pitchFamily="34" charset="0"/>
              </a:rPr>
              <a:t>Pensée intuitive </a:t>
            </a:r>
            <a:r>
              <a:rPr lang="fr-FR" sz="1000" dirty="0">
                <a:latin typeface="Arial" panose="020B0604020202020204" pitchFamily="34" charset="0"/>
                <a:cs typeface="Arial" panose="020B0604020202020204" pitchFamily="34" charset="0"/>
              </a:rPr>
              <a:t>: l’élève donne un résultat sans pouvoir l’expliquer</a:t>
            </a:r>
          </a:p>
          <a:p>
            <a:pPr marL="171450" indent="-171450">
              <a:buFont typeface="Arial" panose="020B0604020202020204" pitchFamily="34" charset="0"/>
              <a:buChar char="•"/>
            </a:pPr>
            <a:r>
              <a:rPr lang="fr-FR" sz="1000" b="1" dirty="0">
                <a:latin typeface="Arial" panose="020B0604020202020204" pitchFamily="34" charset="0"/>
                <a:cs typeface="Arial" panose="020B0604020202020204" pitchFamily="34" charset="0"/>
              </a:rPr>
              <a:t>Perfectionnisme</a:t>
            </a:r>
            <a:r>
              <a:rPr lang="fr-FR" sz="1000" dirty="0">
                <a:latin typeface="Arial" panose="020B0604020202020204" pitchFamily="34" charset="0"/>
                <a:cs typeface="Arial" panose="020B0604020202020204" pitchFamily="34" charset="0"/>
              </a:rPr>
              <a:t> parfois invalidant</a:t>
            </a:r>
          </a:p>
          <a:p>
            <a:pPr marL="171450" indent="-171450">
              <a:buFont typeface="Arial" panose="020B0604020202020204" pitchFamily="34" charset="0"/>
              <a:buChar char="•"/>
            </a:pPr>
            <a:r>
              <a:rPr lang="fr-FR" sz="1000" dirty="0">
                <a:latin typeface="Arial" panose="020B0604020202020204" pitchFamily="34" charset="0"/>
                <a:cs typeface="Arial" panose="020B0604020202020204" pitchFamily="34" charset="0"/>
              </a:rPr>
              <a:t>L’effet </a:t>
            </a:r>
            <a:r>
              <a:rPr lang="fr-FR" sz="1000" b="1" dirty="0">
                <a:latin typeface="Arial" panose="020B0604020202020204" pitchFamily="34" charset="0"/>
                <a:cs typeface="Arial" panose="020B0604020202020204" pitchFamily="34" charset="0"/>
              </a:rPr>
              <a:t>pygmalion négatif</a:t>
            </a:r>
          </a:p>
          <a:p>
            <a:pPr marL="171450" indent="-171450">
              <a:buFont typeface="Arial" panose="020B0604020202020204" pitchFamily="34" charset="0"/>
              <a:buChar char="•"/>
            </a:pPr>
            <a:r>
              <a:rPr lang="fr-FR" sz="1000" b="1" dirty="0">
                <a:latin typeface="Arial" panose="020B0604020202020204" pitchFamily="34" charset="0"/>
                <a:cs typeface="Arial" panose="020B0604020202020204" pitchFamily="34" charset="0"/>
              </a:rPr>
              <a:t>Inhibition</a:t>
            </a:r>
            <a:r>
              <a:rPr lang="fr-FR" sz="1000" dirty="0">
                <a:latin typeface="Arial" panose="020B0604020202020204" pitchFamily="34" charset="0"/>
                <a:cs typeface="Arial" panose="020B0604020202020204" pitchFamily="34" charset="0"/>
              </a:rPr>
              <a:t> intellectuelle</a:t>
            </a:r>
          </a:p>
          <a:p>
            <a:pPr marL="171450" indent="-171450">
              <a:buFont typeface="Arial" panose="020B0604020202020204" pitchFamily="34" charset="0"/>
              <a:buChar char="•"/>
            </a:pPr>
            <a:r>
              <a:rPr lang="fr-FR" sz="1000" b="1" dirty="0">
                <a:latin typeface="Arial" panose="020B0604020202020204" pitchFamily="34" charset="0"/>
                <a:cs typeface="Arial" panose="020B0604020202020204" pitchFamily="34" charset="0"/>
              </a:rPr>
              <a:t>Méthodologie</a:t>
            </a:r>
            <a:r>
              <a:rPr lang="fr-FR" sz="1000" dirty="0">
                <a:latin typeface="Arial" panose="020B0604020202020204" pitchFamily="34" charset="0"/>
                <a:cs typeface="Arial" panose="020B0604020202020204" pitchFamily="34" charset="0"/>
              </a:rPr>
              <a:t> ordonner, synthétiser, argumenter, acquérir des stratégies d’apprentissage et mémorisation</a:t>
            </a:r>
          </a:p>
          <a:p>
            <a:pPr marL="171450" indent="-171450">
              <a:buFont typeface="Arial" panose="020B0604020202020204" pitchFamily="34" charset="0"/>
              <a:buChar char="•"/>
            </a:pPr>
            <a:r>
              <a:rPr lang="fr-FR" sz="1000" b="1" i="0" kern="1200" dirty="0">
                <a:solidFill>
                  <a:schemeClr val="tx1"/>
                </a:solidFill>
                <a:effectLst/>
                <a:latin typeface="Arial" panose="020B0604020202020204" pitchFamily="34" charset="0"/>
                <a:cs typeface="Arial" panose="020B0604020202020204" pitchFamily="34" charset="0"/>
              </a:rPr>
              <a:t>Métacognition</a:t>
            </a:r>
            <a:r>
              <a:rPr lang="fr-FR" sz="1000" b="0" i="0" kern="1200" dirty="0">
                <a:solidFill>
                  <a:schemeClr val="tx1"/>
                </a:solidFill>
                <a:effectLst/>
                <a:latin typeface="Arial" panose="020B0604020202020204" pitchFamily="34" charset="0"/>
                <a:cs typeface="Arial" panose="020B0604020202020204" pitchFamily="34" charset="0"/>
              </a:rPr>
              <a:t> et estime de soi ( se rapporte à la connaissance qu´on a de ses propres processus cognitifs, ... Les études montre un lien étroit entre métacognition, estime de soi et réussite scolaire.</a:t>
            </a:r>
            <a:endParaRPr lang="fr-FR" sz="1000" dirty="0">
              <a:latin typeface="Arial" panose="020B0604020202020204" pitchFamily="34" charset="0"/>
              <a:cs typeface="Arial" panose="020B0604020202020204" pitchFamily="34" charset="0"/>
            </a:endParaRPr>
          </a:p>
          <a:p>
            <a:endParaRPr lang="fr-FR" sz="1000" dirty="0"/>
          </a:p>
        </p:txBody>
      </p:sp>
      <p:sp>
        <p:nvSpPr>
          <p:cNvPr id="4" name="Espace réservé du numéro de diapositive 3"/>
          <p:cNvSpPr>
            <a:spLocks noGrp="1"/>
          </p:cNvSpPr>
          <p:nvPr>
            <p:ph type="sldNum" sz="quarter" idx="10"/>
          </p:nvPr>
        </p:nvSpPr>
        <p:spPr>
          <a:xfrm>
            <a:off x="5131468" y="7936855"/>
            <a:ext cx="2971800" cy="499011"/>
          </a:xfrm>
        </p:spPr>
        <p:txBody>
          <a:bodyPr/>
          <a:lstStyle/>
          <a:p>
            <a:fld id="{8C766DCE-8206-4956-B6BC-073CBE4B2704}" type="slidenum">
              <a:rPr lang="fr-FR" smtClean="0"/>
              <a:t>56</a:t>
            </a:fld>
            <a:endParaRPr lang="fr-FR" dirty="0"/>
          </a:p>
        </p:txBody>
      </p:sp>
    </p:spTree>
    <p:extLst>
      <p:ext uri="{BB962C8B-B14F-4D97-AF65-F5344CB8AC3E}">
        <p14:creationId xmlns:p14="http://schemas.microsoft.com/office/powerpoint/2010/main" val="33569562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179512" y="3212976"/>
            <a:ext cx="7315200" cy="3086100"/>
          </a:xfrm>
        </p:spPr>
        <p:txBody>
          <a:bodyPr>
            <a:normAutofit/>
          </a:bodyPr>
          <a:lstStyle/>
          <a:p>
            <a:r>
              <a:rPr lang="fr-FR" dirty="0" smtClean="0"/>
              <a:t>  Rencontre régulière des familles</a:t>
            </a:r>
          </a:p>
          <a:p>
            <a:r>
              <a:rPr lang="fr-FR" dirty="0" smtClean="0"/>
              <a:t>Il s’agit de créer un espace  de  parole  pour  permettre  à  l’enfant  et  à  sa famille  d’exprimer  ses difficultés d’ordre scolaire et relationnel. Un accueil bienveillant et serein permet d’instaurer une  relation de confiance mutuelle. De nombreux EIP se  comportent différemment à l’école et à la maison : il est intéressant de croiser les deux regards pour une prise en compte plus juste. Certaines  étapes  de  la  scolarité  méritent  une  attention  particulière :  annonce  du  diagnostic, entrée en 6°, préparation de l’orientation.</a:t>
            </a:r>
          </a:p>
          <a:p>
            <a:r>
              <a:rPr lang="fr-FR" dirty="0" smtClean="0"/>
              <a:t>  Maintien de la relation</a:t>
            </a:r>
          </a:p>
          <a:p>
            <a:r>
              <a:rPr lang="fr-FR" dirty="0" smtClean="0"/>
              <a:t>L’analyse  des  situations  sensibles  ou  conflictuelles  vécues  avec  les  parents  montre  un  déficit d’échange  et  de  dialogue.  C’est  pourquoi  il  est  essentiel  que  chacun  puisse  exprimer  ses  craintes, ses limites, ses volontés, afin d’évaluer les avantages et les inconvénients de chaque proposition pour l’enfant, la famille et l’école.</a:t>
            </a:r>
          </a:p>
          <a:p>
            <a:r>
              <a:rPr lang="fr-FR" dirty="0" smtClean="0"/>
              <a:t>Un esprit d’ouverture et de dialogue, une reconnaissance des droits et des devoirs de chacun, un respect mutuel permettent de résoudre et surtout d’anticiper les conflits.</a:t>
            </a:r>
          </a:p>
          <a:p>
            <a:r>
              <a:rPr lang="fr-FR" dirty="0" smtClean="0"/>
              <a:t>La cohérence dans l’accompagnement de la scolarité entre famille et école facilitera l’adhésion et le bien-être de l’enfant.</a:t>
            </a:r>
            <a:endParaRPr lang="fr-FR" dirty="0"/>
          </a:p>
        </p:txBody>
      </p:sp>
      <p:sp>
        <p:nvSpPr>
          <p:cNvPr id="4" name="Espace réservé du numéro de diapositive 3"/>
          <p:cNvSpPr>
            <a:spLocks noGrp="1"/>
          </p:cNvSpPr>
          <p:nvPr>
            <p:ph type="sldNum" sz="quarter" idx="10"/>
          </p:nvPr>
        </p:nvSpPr>
        <p:spPr/>
        <p:txBody>
          <a:bodyPr/>
          <a:lstStyle/>
          <a:p>
            <a:fld id="{0506A621-0307-42B0-B056-4B4EEF142112}" type="slidenum">
              <a:rPr lang="fr-FR" smtClean="0">
                <a:solidFill>
                  <a:prstClr val="black"/>
                </a:solidFill>
              </a:rPr>
              <a:pPr/>
              <a:t>57</a:t>
            </a:fld>
            <a:endParaRPr lang="fr-FR">
              <a:solidFill>
                <a:prstClr val="black"/>
              </a:solidFill>
            </a:endParaRPr>
          </a:p>
        </p:txBody>
      </p:sp>
    </p:spTree>
    <p:extLst>
      <p:ext uri="{BB962C8B-B14F-4D97-AF65-F5344CB8AC3E}">
        <p14:creationId xmlns:p14="http://schemas.microsoft.com/office/powerpoint/2010/main" val="34041051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179512" y="3212976"/>
            <a:ext cx="7315200" cy="3086100"/>
          </a:xfrm>
        </p:spPr>
        <p:txBody>
          <a:bodyPr>
            <a:normAutofit fontScale="32500" lnSpcReduction="20000"/>
          </a:bodyPr>
          <a:lstStyle/>
          <a:p>
            <a:endParaRPr lang="fr-FR" b="1" u="sng" dirty="0" smtClean="0"/>
          </a:p>
          <a:p>
            <a:r>
              <a:rPr lang="fr-FR" b="1" u="sng" dirty="0" smtClean="0"/>
              <a:t>LES RECONNAITRE </a:t>
            </a:r>
            <a:r>
              <a:rPr lang="fr-FR" dirty="0" smtClean="0"/>
              <a:t>Croire en</a:t>
            </a:r>
            <a:r>
              <a:rPr lang="fr-FR" baseline="0" dirty="0" smtClean="0"/>
              <a:t> ses capacités </a:t>
            </a:r>
            <a:r>
              <a:rPr lang="fr-FR" baseline="0" dirty="0" err="1" smtClean="0"/>
              <a:t>meme</a:t>
            </a:r>
            <a:r>
              <a:rPr lang="fr-FR" baseline="0" dirty="0" smtClean="0"/>
              <a:t> s’il ne les montre pas</a:t>
            </a:r>
          </a:p>
          <a:p>
            <a:r>
              <a:rPr lang="fr-FR" dirty="0"/>
              <a:t>Il a besoin de la reconnaissance de l’enseignant. </a:t>
            </a:r>
            <a:r>
              <a:rPr lang="fr-FR" dirty="0" smtClean="0"/>
              <a:t>Il </a:t>
            </a:r>
            <a:r>
              <a:rPr lang="fr-FR" dirty="0"/>
              <a:t>est à la recherche d’une relation avec la personne, non avec la « fonction ». </a:t>
            </a:r>
            <a:endParaRPr lang="fr-FR" dirty="0" smtClean="0"/>
          </a:p>
          <a:p>
            <a:r>
              <a:rPr lang="fr-FR" dirty="0" smtClean="0"/>
              <a:t>Reconnaitre qu’il a des difficultés en socialisation,  qu’il a une mauvaise gestion du temps et de l’espace, des  difficulté de concentration, des angoisses, du stress, ….</a:t>
            </a:r>
            <a:endParaRPr lang="fr-FR" dirty="0"/>
          </a:p>
          <a:p>
            <a:endParaRPr lang="fr-FR" baseline="0" dirty="0" smtClean="0"/>
          </a:p>
          <a:p>
            <a:r>
              <a:rPr lang="fr-FR" baseline="0" dirty="0" smtClean="0"/>
              <a:t>Se rappeler que l’enfant ne va pas répondre </a:t>
            </a:r>
            <a:r>
              <a:rPr lang="fr-FR" baseline="0" dirty="0" err="1" smtClean="0"/>
              <a:t>tjr</a:t>
            </a:r>
            <a:r>
              <a:rPr lang="fr-FR" baseline="0" dirty="0" smtClean="0"/>
              <a:t> juste et l’écouter avec humilité</a:t>
            </a:r>
          </a:p>
          <a:p>
            <a:r>
              <a:rPr lang="fr-FR" baseline="0" dirty="0" smtClean="0"/>
              <a:t>Les accompagner avec fermeté </a:t>
            </a:r>
            <a:r>
              <a:rPr lang="fr-FR" dirty="0"/>
              <a:t>E</a:t>
            </a:r>
            <a:r>
              <a:rPr lang="fr-FR" baseline="0" dirty="0" smtClean="0"/>
              <a:t>mpathique</a:t>
            </a:r>
          </a:p>
          <a:p>
            <a:endParaRPr lang="fr-FR" baseline="0" dirty="0" smtClean="0"/>
          </a:p>
          <a:p>
            <a:r>
              <a:rPr lang="fr-FR" b="1" u="sng" baseline="0" dirty="0" smtClean="0"/>
              <a:t>DONNER DES REPÈRES </a:t>
            </a:r>
            <a:r>
              <a:rPr lang="fr-FR" baseline="0" dirty="0" smtClean="0"/>
              <a:t>car difficultés de régulation métacognitive (je sais , je ne sais pas)  ils abandonnent souvent face à l’idée de méthodes qui les agace</a:t>
            </a:r>
          </a:p>
          <a:p>
            <a:r>
              <a:rPr lang="fr-FR" dirty="0" smtClean="0"/>
              <a:t>Exiger qu’ils finissent ce qu’ils </a:t>
            </a:r>
            <a:r>
              <a:rPr lang="fr-FR" dirty="0" err="1" smtClean="0"/>
              <a:t>entrepennent</a:t>
            </a:r>
            <a:r>
              <a:rPr lang="fr-FR" dirty="0" smtClean="0"/>
              <a:t> – Toujours vérifier leur compréhension des chose </a:t>
            </a:r>
          </a:p>
          <a:p>
            <a:r>
              <a:rPr lang="fr-FR" baseline="0" dirty="0" smtClean="0"/>
              <a:t>Leur expliquer que leur particularité ne les dispense pas des « obligations ordinaires</a:t>
            </a:r>
          </a:p>
          <a:p>
            <a:r>
              <a:rPr lang="fr-FR" dirty="0" smtClean="0"/>
              <a:t>Les aider à apprendre à apprendre,  travailler la mémoire et accompagner l’apprentissage</a:t>
            </a:r>
          </a:p>
          <a:p>
            <a:r>
              <a:rPr lang="fr-FR" baseline="0" dirty="0" smtClean="0"/>
              <a:t>L’</a:t>
            </a:r>
            <a:r>
              <a:rPr lang="fr-FR" baseline="0" dirty="0" err="1" smtClean="0"/>
              <a:t>éider</a:t>
            </a:r>
            <a:r>
              <a:rPr lang="fr-FR" baseline="0" dirty="0" smtClean="0"/>
              <a:t> à évaluer le temps à consacrer</a:t>
            </a:r>
            <a:r>
              <a:rPr lang="fr-FR" dirty="0" smtClean="0"/>
              <a:t> à la tache  - l’aider à planifier les taches  </a:t>
            </a:r>
          </a:p>
          <a:p>
            <a:r>
              <a:rPr lang="fr-FR" baseline="0" dirty="0" smtClean="0"/>
              <a:t>L’aider à utiliser des outils</a:t>
            </a:r>
            <a:r>
              <a:rPr lang="fr-FR" dirty="0" smtClean="0"/>
              <a:t> de gestion du temps (tenir correctement un cahier de teste, un agenda, qu’il écrive lisiblement les consignes des taches à accomplir, savoir écrire les infos indispensable)</a:t>
            </a:r>
          </a:p>
          <a:p>
            <a:r>
              <a:rPr lang="fr-FR" dirty="0" smtClean="0"/>
              <a:t>Pour l’emploi tu </a:t>
            </a:r>
            <a:r>
              <a:rPr lang="fr-FR" dirty="0" err="1" smtClean="0"/>
              <a:t>dtemps</a:t>
            </a:r>
            <a:r>
              <a:rPr lang="fr-FR" dirty="0" smtClean="0"/>
              <a:t> on peu utiliser une photocopie de </a:t>
            </a:r>
            <a:r>
              <a:rPr lang="fr-FR" dirty="0" err="1" smtClean="0"/>
              <a:t>lET</a:t>
            </a:r>
            <a:r>
              <a:rPr lang="fr-FR" dirty="0" smtClean="0"/>
              <a:t> pour chaque semaine et </a:t>
            </a:r>
            <a:r>
              <a:rPr lang="fr-FR" dirty="0" err="1" smtClean="0"/>
              <a:t>rapartir</a:t>
            </a:r>
            <a:r>
              <a:rPr lang="fr-FR" dirty="0" smtClean="0"/>
              <a:t> le temps de travail.</a:t>
            </a:r>
          </a:p>
          <a:p>
            <a:r>
              <a:rPr lang="fr-FR" baseline="0" dirty="0" smtClean="0"/>
              <a:t>L4aider à gérer son matériel </a:t>
            </a:r>
          </a:p>
          <a:p>
            <a:endParaRPr lang="fr-FR" baseline="0" dirty="0" smtClean="0"/>
          </a:p>
          <a:p>
            <a:endParaRPr lang="fr-FR" baseline="0" dirty="0" smtClean="0"/>
          </a:p>
          <a:p>
            <a:r>
              <a:rPr lang="fr-FR" b="1" u="sng" baseline="0" dirty="0" smtClean="0"/>
              <a:t>ENRICHI</a:t>
            </a:r>
            <a:r>
              <a:rPr lang="fr-FR" baseline="0" dirty="0" smtClean="0"/>
              <a:t>R  Pratiquer l’enrichissement,</a:t>
            </a:r>
            <a:r>
              <a:rPr lang="fr-FR" dirty="0" smtClean="0"/>
              <a:t> l’approfondissement, la complexification (l’</a:t>
            </a:r>
            <a:r>
              <a:rPr lang="fr-FR" dirty="0" err="1" smtClean="0"/>
              <a:t>eip</a:t>
            </a:r>
            <a:r>
              <a:rPr lang="fr-FR" dirty="0" smtClean="0"/>
              <a:t> aime résoudre des situation </a:t>
            </a:r>
            <a:r>
              <a:rPr lang="fr-FR" dirty="0" err="1" smtClean="0"/>
              <a:t>sproblèmes</a:t>
            </a:r>
            <a:r>
              <a:rPr lang="fr-FR" dirty="0" smtClean="0"/>
              <a:t>)</a:t>
            </a:r>
          </a:p>
          <a:p>
            <a:r>
              <a:rPr lang="fr-FR" baseline="0" dirty="0" smtClean="0"/>
              <a:t> rechercher les sujets qui le passionnent  - Nourrir sa curiosité intellectuelle et lui facilité l’acquisition de processus de pensée et de créativité</a:t>
            </a:r>
          </a:p>
          <a:p>
            <a:r>
              <a:rPr lang="fr-FR" baseline="0" dirty="0" smtClean="0"/>
              <a:t>Lui laisser la possibilité de faire des exposer sur une leçon </a:t>
            </a:r>
            <a:r>
              <a:rPr lang="fr-FR" dirty="0"/>
              <a:t>- tu connais tout sur le moyen âge mais </a:t>
            </a:r>
            <a:r>
              <a:rPr lang="fr-FR" dirty="0" smtClean="0"/>
              <a:t>est ce que tu sais ce qui c’est passé en  </a:t>
            </a:r>
            <a:r>
              <a:rPr lang="fr-FR" dirty="0"/>
              <a:t>Afrique ? </a:t>
            </a:r>
            <a:r>
              <a:rPr lang="fr-FR" dirty="0" smtClean="0"/>
              <a:t> C’est également faire preuve d’originalité </a:t>
            </a:r>
            <a:endParaRPr lang="fr-FR" dirty="0"/>
          </a:p>
          <a:p>
            <a:endParaRPr lang="fr-FR" baseline="0" dirty="0" smtClean="0"/>
          </a:p>
          <a:p>
            <a:r>
              <a:rPr lang="fr-FR" b="1" u="sng" baseline="0" dirty="0" smtClean="0"/>
              <a:t>LA MOTIVATION</a:t>
            </a:r>
            <a:r>
              <a:rPr lang="fr-FR" b="1" u="sng" dirty="0" smtClean="0"/>
              <a:t> </a:t>
            </a:r>
            <a:r>
              <a:rPr lang="fr-FR" baseline="0" dirty="0" smtClean="0"/>
              <a:t>montrer  </a:t>
            </a:r>
            <a:r>
              <a:rPr lang="fr-FR" dirty="0"/>
              <a:t>Le positif : croire en l’enfant – relever les qualités, travailler sur les points à </a:t>
            </a:r>
            <a:r>
              <a:rPr lang="fr-FR" dirty="0" smtClean="0"/>
              <a:t>améliorer </a:t>
            </a:r>
          </a:p>
          <a:p>
            <a:r>
              <a:rPr lang="fr-FR" dirty="0" smtClean="0"/>
              <a:t>Elaborer des contrats en cas de difficulté</a:t>
            </a:r>
            <a:endParaRPr lang="fr-FR" dirty="0"/>
          </a:p>
          <a:p>
            <a:r>
              <a:rPr lang="fr-FR" baseline="0" dirty="0" smtClean="0"/>
              <a:t> </a:t>
            </a:r>
            <a:r>
              <a:rPr lang="fr-FR" baseline="0" dirty="0" err="1" smtClean="0"/>
              <a:t>esperer</a:t>
            </a:r>
            <a:r>
              <a:rPr lang="fr-FR" baseline="0" dirty="0" smtClean="0"/>
              <a:t> = redonner envie, confiance  = activation des circuits riches en dopamine </a:t>
            </a:r>
          </a:p>
          <a:p>
            <a:r>
              <a:rPr lang="fr-FR" dirty="0" smtClean="0"/>
              <a:t>Les stimuler , les </a:t>
            </a:r>
            <a:r>
              <a:rPr lang="fr-FR" dirty="0" err="1" smtClean="0"/>
              <a:t>enourar</a:t>
            </a:r>
            <a:r>
              <a:rPr lang="fr-FR" dirty="0" smtClean="0"/>
              <a:t> par le biais de contrats, les accompagner dès qu’il décrochent   Monter l’intérêt des tâche proposées</a:t>
            </a:r>
          </a:p>
          <a:p>
            <a:r>
              <a:rPr lang="fr-FR" dirty="0" smtClean="0"/>
              <a:t>Encourager leur originalité – Le libérer de ses peurs, le mettre en projet, favoriser l’émulation le partage et reconnaissance réciproque</a:t>
            </a:r>
          </a:p>
          <a:p>
            <a:endParaRPr lang="fr-FR" dirty="0" smtClean="0"/>
          </a:p>
          <a:p>
            <a:endParaRPr lang="fr-FR" dirty="0" smtClean="0"/>
          </a:p>
          <a:p>
            <a:r>
              <a:rPr lang="fr-FR" b="1" u="sng" dirty="0" smtClean="0"/>
              <a:t>ADAPTER LE RYTHME DE CHACUN   </a:t>
            </a:r>
            <a:r>
              <a:rPr lang="fr-FR" dirty="0" smtClean="0"/>
              <a:t>par une scolarisation en cours multiples +suivre des disciplines dans une classe sup et d’autres ou il est plus faible dans sa classe</a:t>
            </a:r>
          </a:p>
          <a:p>
            <a:r>
              <a:rPr lang="fr-FR" dirty="0" smtClean="0"/>
              <a:t>Et éventuellement accélérer le cursus – LES interroger en début de leçon pour savoir ce qu’il connaisse  </a:t>
            </a:r>
          </a:p>
          <a:p>
            <a:r>
              <a:rPr lang="fr-FR" b="1" dirty="0" smtClean="0"/>
              <a:t>DE FLEXIBILITE </a:t>
            </a:r>
            <a:r>
              <a:rPr lang="fr-FR" dirty="0" smtClean="0"/>
              <a:t>lui laisser l’enfant piocher dans des catégories différentes des réponses originales et novatrices</a:t>
            </a:r>
          </a:p>
          <a:p>
            <a:endParaRPr lang="fr-FR" dirty="0" smtClean="0"/>
          </a:p>
          <a:p>
            <a:endParaRPr lang="fr-FR" baseline="0" dirty="0" smtClean="0"/>
          </a:p>
          <a:p>
            <a:endParaRPr lang="fr-FR" dirty="0" smtClean="0"/>
          </a:p>
          <a:p>
            <a:r>
              <a:rPr lang="fr-FR" b="1" dirty="0" smtClean="0"/>
              <a:t>ECRITURE</a:t>
            </a:r>
            <a:r>
              <a:rPr lang="fr-FR" dirty="0" smtClean="0"/>
              <a:t>: L’acte d’écrire est peu attractif (jugé pas assez rapide) NE PAS PENALISER LA PRESENTATION  donner du sens à l’acte d’écriture exemple carte postale</a:t>
            </a:r>
          </a:p>
          <a:p>
            <a:endParaRPr lang="fr-FR" dirty="0"/>
          </a:p>
          <a:p>
            <a:r>
              <a:rPr lang="fr-FR" b="1" dirty="0" smtClean="0"/>
              <a:t>Expliquer l’implicite, ETRE EXIGEANT en fixant des objectifs raisonnable    </a:t>
            </a:r>
          </a:p>
          <a:p>
            <a:r>
              <a:rPr lang="fr-FR" b="1" baseline="0" dirty="0" err="1" smtClean="0"/>
              <a:t>Developper</a:t>
            </a:r>
            <a:r>
              <a:rPr lang="fr-FR" b="1" dirty="0" smtClean="0"/>
              <a:t> le gout à l’effort  -  L’aider à décoder son environnement, le sécuriser </a:t>
            </a:r>
            <a:endParaRPr lang="fr-FR" b="1" baseline="0" dirty="0" smtClean="0"/>
          </a:p>
          <a:p>
            <a:endParaRPr lang="fr-FR" baseline="0" dirty="0" smtClean="0"/>
          </a:p>
          <a:p>
            <a:r>
              <a:rPr lang="fr-FR" b="1" baseline="0" dirty="0" smtClean="0"/>
              <a:t>SURTOUT LES CONVAINCRE </a:t>
            </a:r>
            <a:r>
              <a:rPr lang="fr-FR" baseline="0" dirty="0" smtClean="0"/>
              <a:t>DE L utilité de l’école			</a:t>
            </a:r>
            <a:r>
              <a:rPr lang="fr-FR" b="1" baseline="0" dirty="0" smtClean="0"/>
              <a:t>5</a:t>
            </a:r>
            <a:r>
              <a:rPr lang="fr-FR" b="1" dirty="0" smtClean="0"/>
              <a:t> VERBES A RETENIR </a:t>
            </a:r>
            <a:endParaRPr lang="fr-FR" b="1" baseline="0" dirty="0" smtClean="0"/>
          </a:p>
          <a:p>
            <a:r>
              <a:rPr lang="fr-FR" baseline="0" dirty="0" smtClean="0"/>
              <a:t>A une petite fille qu’OR consulte il lui pose la question 		                                                     ne pas nuire</a:t>
            </a:r>
          </a:p>
          <a:p>
            <a:r>
              <a:rPr lang="fr-FR" baseline="0" dirty="0" smtClean="0"/>
              <a:t>Qu’est ce qui est si dur pour toi ?			Baliser</a:t>
            </a:r>
          </a:p>
          <a:p>
            <a:r>
              <a:rPr lang="fr-FR" baseline="0" dirty="0" smtClean="0"/>
              <a:t>En </a:t>
            </a:r>
            <a:r>
              <a:rPr lang="fr-FR" baseline="0" dirty="0" err="1" smtClean="0"/>
              <a:t>francais</a:t>
            </a:r>
            <a:r>
              <a:rPr lang="fr-FR" baseline="0" dirty="0" smtClean="0"/>
              <a:t> elle perd du temps à expliquer tt les métaphores		Intensifier</a:t>
            </a:r>
          </a:p>
          <a:p>
            <a:r>
              <a:rPr lang="fr-FR" baseline="0" dirty="0" smtClean="0"/>
              <a:t>Que pourrais tu faire pendant ce temps ?			Diversifier</a:t>
            </a:r>
          </a:p>
          <a:p>
            <a:r>
              <a:rPr lang="fr-FR" baseline="0" dirty="0" smtClean="0"/>
              <a:t>En inventer d’autres …… ou apprendre à m’ennuyer  		                                                     Impliquer</a:t>
            </a:r>
          </a:p>
          <a:p>
            <a:endParaRPr lang="fr-FR" dirty="0" smtClean="0"/>
          </a:p>
          <a:p>
            <a:r>
              <a:rPr lang="fr-FR" baseline="0" dirty="0" smtClean="0"/>
              <a:t>			</a:t>
            </a:r>
          </a:p>
          <a:p>
            <a:r>
              <a:rPr lang="fr-FR" dirty="0" smtClean="0"/>
              <a:t>Il faut  mettre en place ce cadre éducatif en intégrant leur intelligence, leur humour, leur créativité, leur empathie, leur réactivité, leur jugement parfois abrupt, leur gout de la provocation, leur sensibilité, leur manque de confiance en soi ou leur suffisance apparente , leu manque de motivation et de </a:t>
            </a:r>
            <a:r>
              <a:rPr lang="fr-FR" dirty="0" err="1" smtClean="0"/>
              <a:t>persévérence</a:t>
            </a:r>
            <a:r>
              <a:rPr lang="fr-FR" dirty="0" smtClean="0"/>
              <a:t>, leur solitude </a:t>
            </a:r>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0506A621-0307-42B0-B056-4B4EEF142112}" type="slidenum">
              <a:rPr lang="fr-FR" smtClean="0">
                <a:solidFill>
                  <a:prstClr val="black"/>
                </a:solidFill>
              </a:rPr>
              <a:pPr/>
              <a:t>58</a:t>
            </a:fld>
            <a:endParaRPr lang="fr-FR">
              <a:solidFill>
                <a:prstClr val="black"/>
              </a:solidFill>
            </a:endParaRPr>
          </a:p>
        </p:txBody>
      </p:sp>
    </p:spTree>
    <p:extLst>
      <p:ext uri="{BB962C8B-B14F-4D97-AF65-F5344CB8AC3E}">
        <p14:creationId xmlns:p14="http://schemas.microsoft.com/office/powerpoint/2010/main" val="3545311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D3EF3F6-E064-4CD6-91B5-631273B5035B}" type="slidenum">
              <a:rPr lang="fr-FR" smtClean="0"/>
              <a:t>59</a:t>
            </a:fld>
            <a:endParaRPr lang="fr-FR"/>
          </a:p>
        </p:txBody>
      </p:sp>
    </p:spTree>
    <p:extLst>
      <p:ext uri="{BB962C8B-B14F-4D97-AF65-F5344CB8AC3E}">
        <p14:creationId xmlns:p14="http://schemas.microsoft.com/office/powerpoint/2010/main" val="22988308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Besoin de justice : sanctions punitions</a:t>
            </a:r>
          </a:p>
          <a:p>
            <a:r>
              <a:rPr lang="fr-FR" dirty="0" smtClean="0"/>
              <a:t>ZPD : saut de classe</a:t>
            </a:r>
          </a:p>
          <a:p>
            <a:r>
              <a:rPr lang="fr-FR" dirty="0" smtClean="0"/>
              <a:t>Besoin d’aimer : coopération contre compétition</a:t>
            </a:r>
            <a:endParaRPr lang="fr-FR" dirty="0"/>
          </a:p>
        </p:txBody>
      </p:sp>
      <p:sp>
        <p:nvSpPr>
          <p:cNvPr id="4" name="Espace réservé du numéro de diapositive 3"/>
          <p:cNvSpPr>
            <a:spLocks noGrp="1"/>
          </p:cNvSpPr>
          <p:nvPr>
            <p:ph type="sldNum" sz="quarter" idx="10"/>
          </p:nvPr>
        </p:nvSpPr>
        <p:spPr/>
        <p:txBody>
          <a:bodyPr/>
          <a:lstStyle/>
          <a:p>
            <a:fld id="{AB293A10-0B2E-8E44-A5BB-40148DC8D8BE}" type="slidenum">
              <a:rPr lang="fr-FR" smtClean="0"/>
              <a:t>61</a:t>
            </a:fld>
            <a:endParaRPr lang="fr-FR"/>
          </a:p>
        </p:txBody>
      </p:sp>
    </p:spTree>
    <p:extLst>
      <p:ext uri="{BB962C8B-B14F-4D97-AF65-F5344CB8AC3E}">
        <p14:creationId xmlns:p14="http://schemas.microsoft.com/office/powerpoint/2010/main" val="3545078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5534C2EF-8A97-4DAF-B099-E567883644D6}" type="slidenum">
              <a:rPr lang="en-US" smtClean="0"/>
              <a:t>5</a:t>
            </a:fld>
            <a:endParaRPr lang="en-US"/>
          </a:p>
        </p:txBody>
      </p:sp>
    </p:spTree>
    <p:extLst>
      <p:ext uri="{BB962C8B-B14F-4D97-AF65-F5344CB8AC3E}">
        <p14:creationId xmlns:p14="http://schemas.microsoft.com/office/powerpoint/2010/main" val="3384050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5799" y="4400550"/>
            <a:ext cx="6025101" cy="3600450"/>
          </a:xfrm>
        </p:spPr>
        <p:txBody>
          <a:bodyPr>
            <a:normAutofit fontScale="77500" lnSpcReduction="20000"/>
          </a:bodyPr>
          <a:lstStyle/>
          <a:p>
            <a:r>
              <a:rPr lang="fr-FR" dirty="0" smtClean="0">
                <a:solidFill>
                  <a:srgbClr val="FF0000"/>
                </a:solidFill>
              </a:rPr>
              <a:t>Interne</a:t>
            </a:r>
            <a:r>
              <a:rPr lang="fr-FR" dirty="0" smtClean="0"/>
              <a:t> : </a:t>
            </a:r>
            <a:r>
              <a:rPr lang="fr-FR" b="1" dirty="0" smtClean="0"/>
              <a:t>entre intelligence et affectivité </a:t>
            </a:r>
          </a:p>
          <a:p>
            <a:r>
              <a:rPr lang="fr-FR" dirty="0" smtClean="0"/>
              <a:t>L’intelligence brillante des enfants précoces se heurte paradoxalement à une immaturité affective qui n’est pas toujours en adéquation avec leurs connaissances,</a:t>
            </a:r>
          </a:p>
          <a:p>
            <a:r>
              <a:rPr lang="fr-FR" dirty="0" smtClean="0"/>
              <a:t>L’anxiété est un trait assez répandu chez les précoces (les peurs de la nuit, l’anxiété exacerbé,,)</a:t>
            </a:r>
          </a:p>
          <a:p>
            <a:r>
              <a:rPr lang="fr-FR" dirty="0" smtClean="0"/>
              <a:t>C’est un enfant qui supporte difficilement l’échec. Il peut avoir des problèmes d’estime de soi, du à la perception de sa différence</a:t>
            </a:r>
          </a:p>
          <a:p>
            <a:r>
              <a:rPr lang="fr-FR" b="1" dirty="0" smtClean="0"/>
              <a:t>              entre intelligence et motricité  </a:t>
            </a:r>
          </a:p>
          <a:p>
            <a:r>
              <a:rPr lang="fr-FR" dirty="0" smtClean="0"/>
              <a:t>Il est alors difficile pour ces enfants en avance intellectuellement d’obtenir le même score pour des activités graphiques ou sportives. L’enfant précoce est souvent maladroit. </a:t>
            </a:r>
          </a:p>
          <a:p>
            <a:r>
              <a:rPr lang="fr-FR" dirty="0" smtClean="0"/>
              <a:t>              </a:t>
            </a:r>
            <a:r>
              <a:rPr lang="fr-FR" b="1" dirty="0" smtClean="0"/>
              <a:t>entre age réel et âge intellectuel</a:t>
            </a:r>
          </a:p>
          <a:p>
            <a:r>
              <a:rPr lang="fr-FR" b="1" baseline="0" dirty="0" smtClean="0"/>
              <a:t>  </a:t>
            </a:r>
            <a:r>
              <a:rPr lang="fr-FR" baseline="0" dirty="0" smtClean="0"/>
              <a:t>il est utile d’aider ces</a:t>
            </a:r>
            <a:r>
              <a:rPr lang="fr-FR" dirty="0" smtClean="0"/>
              <a:t> enfants avec un accompagnement tolérant et respectueux afin qu’ils ne se créent pas une fausse maturité de façade et une frustration chronique</a:t>
            </a:r>
          </a:p>
          <a:p>
            <a:endParaRPr lang="fr-FR" dirty="0" smtClean="0"/>
          </a:p>
          <a:p>
            <a:r>
              <a:rPr lang="fr-FR" dirty="0" smtClean="0">
                <a:solidFill>
                  <a:srgbClr val="FF0000"/>
                </a:solidFill>
              </a:rPr>
              <a:t>Externe</a:t>
            </a:r>
            <a:r>
              <a:rPr lang="fr-FR" dirty="0" smtClean="0"/>
              <a:t> : entre intelligence et développement social  ils doivent apprendre</a:t>
            </a:r>
            <a:r>
              <a:rPr lang="fr-FR" baseline="0" dirty="0" smtClean="0"/>
              <a:t> l’implicite dans le rapport avec les autre. </a:t>
            </a:r>
          </a:p>
          <a:p>
            <a:r>
              <a:rPr lang="fr-FR" dirty="0" smtClean="0"/>
              <a:t> </a:t>
            </a:r>
          </a:p>
          <a:p>
            <a:r>
              <a:rPr lang="fr-FR" dirty="0" smtClean="0"/>
              <a:t>Les décalages dans son  développement global peuvent etre sources de problème, notamment s’il n’est pas reconnu EIP et soutenu </a:t>
            </a:r>
          </a:p>
          <a:p>
            <a:endParaRPr lang="fr-FR" baseline="0" dirty="0" smtClean="0"/>
          </a:p>
          <a:p>
            <a:r>
              <a:rPr lang="fr-FR" baseline="0" dirty="0" smtClean="0">
                <a:solidFill>
                  <a:srgbClr val="FF0000"/>
                </a:solidFill>
              </a:rPr>
              <a:t>décalage</a:t>
            </a:r>
            <a:r>
              <a:rPr lang="fr-FR" dirty="0" smtClean="0">
                <a:solidFill>
                  <a:srgbClr val="FF0000"/>
                </a:solidFill>
              </a:rPr>
              <a:t> par rapport à l’école  </a:t>
            </a:r>
            <a:r>
              <a:rPr lang="fr-FR" dirty="0" smtClean="0"/>
              <a:t>dont le fonctionnement standardisé révèle l’age civil avant le stade de développement intellectuel atteint réellement par l’enfant, ce qui induit une sous-stimulation, l’effet pygmalion négatif</a:t>
            </a:r>
          </a:p>
          <a:p>
            <a:endParaRPr lang="fr-FR" baseline="0" dirty="0" smtClean="0"/>
          </a:p>
          <a:p>
            <a:endParaRPr lang="fr-FR" baseline="0" dirty="0" smtClean="0"/>
          </a:p>
          <a:p>
            <a:r>
              <a:rPr lang="fr-FR" b="1" u="sng" dirty="0" smtClean="0"/>
              <a:t>Pour les parents  </a:t>
            </a:r>
            <a:r>
              <a:rPr lang="fr-FR" dirty="0" smtClean="0"/>
              <a:t>ces enfants s’opposent, discutent tout remettent en question les limites, qui cherchent à tout maitriser intellectuellement  - d’où souvent incompréhension et des tensions dans le noyau familial et dans le cercle relationnel- il est parfois difficile aux parents de devoir toujours répéter les consignes; IL FAUT comprendre que ses codes sont différents et que l’enfant à interprété avec les siens et pas avec ceux des parents,</a:t>
            </a:r>
          </a:p>
          <a:p>
            <a:endParaRPr lang="fr-FR" baseline="0" dirty="0" smtClean="0"/>
          </a:p>
          <a:p>
            <a:r>
              <a:rPr lang="fr-FR" baseline="0" dirty="0" smtClean="0"/>
              <a:t>Enfant dyssynchrone = +++ d’engagement de l’hémisphère droit aux dépens du gauche quel que soit le type de tâches </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0506A621-0307-42B0-B056-4B4EEF142112}" type="slidenum">
              <a:rPr lang="fr-FR" smtClean="0"/>
              <a:pPr/>
              <a:t>20</a:t>
            </a:fld>
            <a:endParaRPr lang="fr-FR" dirty="0"/>
          </a:p>
        </p:txBody>
      </p:sp>
    </p:spTree>
    <p:extLst>
      <p:ext uri="{BB962C8B-B14F-4D97-AF65-F5344CB8AC3E}">
        <p14:creationId xmlns:p14="http://schemas.microsoft.com/office/powerpoint/2010/main" val="3135412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20000"/>
          </a:bodyPr>
          <a:lstStyle/>
          <a:p>
            <a:r>
              <a:rPr lang="fr-FR" dirty="0" smtClean="0"/>
              <a:t>JOY PAUL GUILFORD a mis en évidence deux modes de pensée</a:t>
            </a:r>
          </a:p>
          <a:p>
            <a:r>
              <a:rPr lang="fr-FR" b="1" dirty="0" smtClean="0"/>
              <a:t>Pensée</a:t>
            </a:r>
            <a:r>
              <a:rPr lang="fr-FR" b="1" baseline="0" dirty="0" smtClean="0"/>
              <a:t> divergente </a:t>
            </a:r>
            <a:r>
              <a:rPr lang="fr-FR" baseline="0" dirty="0" smtClean="0"/>
              <a:t>: processus ou </a:t>
            </a:r>
            <a:r>
              <a:rPr lang="fr-FR" u="sng" baseline="0" dirty="0" smtClean="0"/>
              <a:t>méthode de pensée utilisée pour produire des idées </a:t>
            </a:r>
            <a:r>
              <a:rPr lang="fr-FR" baseline="0" dirty="0" smtClean="0"/>
              <a:t>créatives en envisageant de nombreuses solutions possibles </a:t>
            </a:r>
          </a:p>
          <a:p>
            <a:r>
              <a:rPr lang="fr-FR" u="sng" baseline="0" dirty="0" smtClean="0"/>
              <a:t>Pensée qui travaille sur le mode intuitif, fantaisiste (spontanée) capacité à générer plusieurs idées reçues </a:t>
            </a:r>
            <a:r>
              <a:rPr lang="fr-FR" baseline="0" dirty="0" smtClean="0"/>
              <a:t>– Flexibilité, habileté de passer d’une perspective à une autre, originalité – le nouveau, l’intense </a:t>
            </a:r>
          </a:p>
          <a:p>
            <a:r>
              <a:rPr lang="fr-FR" dirty="0" smtClean="0"/>
              <a:t>Ex à la suite d’une dictée le professeur demande d’inventer une suite si il y a 25 élèves il y aura 25 possibilités </a:t>
            </a:r>
            <a:endParaRPr lang="fr-FR" baseline="0" dirty="0" smtClean="0"/>
          </a:p>
          <a:p>
            <a:r>
              <a:rPr lang="fr-FR" baseline="0" dirty="0" smtClean="0"/>
              <a:t> </a:t>
            </a:r>
          </a:p>
          <a:p>
            <a:r>
              <a:rPr lang="fr-FR" b="1" baseline="0" dirty="0" smtClean="0"/>
              <a:t>Pensée convergente </a:t>
            </a:r>
            <a:r>
              <a:rPr lang="fr-FR" baseline="0" dirty="0" smtClean="0"/>
              <a:t>: opposition   à la pensée  divergente </a:t>
            </a:r>
          </a:p>
          <a:p>
            <a:r>
              <a:rPr lang="fr-FR" u="sng" dirty="0" smtClean="0"/>
              <a:t>C’est une pensée qui travaille sur le mode rationnel  1+1=2 il n’y a pas discussion possible</a:t>
            </a:r>
          </a:p>
          <a:p>
            <a:r>
              <a:rPr lang="fr-FR" u="sng" dirty="0" smtClean="0"/>
              <a:t>Rigueur et attitude réfléchie – raisonnement analytique – problème rationnels  </a:t>
            </a:r>
          </a:p>
          <a:p>
            <a:r>
              <a:rPr lang="fr-FR" dirty="0" smtClean="0"/>
              <a:t>L’écolier modèle qui donne la bonne réponse – classe – hiérarchise </a:t>
            </a:r>
          </a:p>
          <a:p>
            <a:endParaRPr lang="fr-FR" dirty="0" smtClean="0"/>
          </a:p>
          <a:p>
            <a:r>
              <a:rPr lang="fr-FR" dirty="0" smtClean="0"/>
              <a:t>FANNY NUSBAUM (Docteur en psychologie ) à présenter en détail les deux profils relatifs au HPI : </a:t>
            </a:r>
          </a:p>
          <a:p>
            <a:r>
              <a:rPr lang="fr-FR" b="1" dirty="0" smtClean="0"/>
              <a:t>D’abord le profil le plus répandu chez les HP , que nous appellerons « Complexe », </a:t>
            </a:r>
          </a:p>
          <a:p>
            <a:r>
              <a:rPr lang="fr-FR" dirty="0" smtClean="0"/>
              <a:t>puis </a:t>
            </a:r>
            <a:r>
              <a:rPr lang="fr-FR" b="1" dirty="0" smtClean="0"/>
              <a:t>le profil Laminaire, </a:t>
            </a:r>
            <a:r>
              <a:rPr lang="fr-FR" b="1" dirty="0"/>
              <a:t>souvent oublié car il ne fait que très rarement l’objet de </a:t>
            </a:r>
            <a:r>
              <a:rPr lang="fr-FR" b="1" dirty="0" smtClean="0"/>
              <a:t>consultations </a:t>
            </a:r>
            <a:r>
              <a:rPr lang="fr-FR" b="1" dirty="0"/>
              <a:t>thérapeutiques. </a:t>
            </a:r>
            <a:endParaRPr lang="fr-FR" b="1" dirty="0" smtClean="0"/>
          </a:p>
          <a:p>
            <a:r>
              <a:rPr lang="fr-FR" b="1" dirty="0" smtClean="0"/>
              <a:t>Ceux qu’on appel nous les précoces scolaires</a:t>
            </a:r>
            <a:endParaRPr lang="fr-FR" dirty="0" smtClean="0"/>
          </a:p>
          <a:p>
            <a:r>
              <a:rPr lang="fr-FR" dirty="0" smtClean="0"/>
              <a:t>Outre un QI Total supérieur à 125/130, communément admis pour valider le HPI en général, c’est l’observation d’une majorité des caractéristiques décrites qui déterminera surtout l’appartenance d’un sujet à l’un ou l’autre de ces profils (Terrassier et al. 2005).</a:t>
            </a:r>
          </a:p>
          <a:p>
            <a:endParaRPr lang="fr-FR" dirty="0"/>
          </a:p>
        </p:txBody>
      </p:sp>
      <p:sp>
        <p:nvSpPr>
          <p:cNvPr id="4" name="Espace réservé du numéro de diapositive 3"/>
          <p:cNvSpPr>
            <a:spLocks noGrp="1"/>
          </p:cNvSpPr>
          <p:nvPr>
            <p:ph type="sldNum" sz="quarter" idx="10"/>
          </p:nvPr>
        </p:nvSpPr>
        <p:spPr/>
        <p:txBody>
          <a:bodyPr/>
          <a:lstStyle/>
          <a:p>
            <a:fld id="{0506A621-0307-42B0-B056-4B4EEF142112}" type="slidenum">
              <a:rPr lang="fr-FR" smtClean="0"/>
              <a:pPr/>
              <a:t>28</a:t>
            </a:fld>
            <a:endParaRPr lang="fr-FR"/>
          </a:p>
        </p:txBody>
      </p:sp>
    </p:spTree>
    <p:extLst>
      <p:ext uri="{BB962C8B-B14F-4D97-AF65-F5344CB8AC3E}">
        <p14:creationId xmlns:p14="http://schemas.microsoft.com/office/powerpoint/2010/main" val="2924583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81116" y="4407924"/>
            <a:ext cx="6776884" cy="2619722"/>
          </a:xfrm>
        </p:spPr>
        <p:txBody>
          <a:bodyPr>
            <a:normAutofit fontScale="85000" lnSpcReduction="20000"/>
          </a:bodyPr>
          <a:lstStyle/>
          <a:p>
            <a:r>
              <a:rPr lang="fr-FR" dirty="0" smtClean="0"/>
              <a:t>Confiance en soi</a:t>
            </a:r>
            <a:r>
              <a:rPr lang="fr-FR" baseline="0" dirty="0" smtClean="0"/>
              <a:t> plutôt faible  enfant qui va juger sa valeur par ses résultats, il est ébranlé dès le moindre échec  (dans le oser faire- )</a:t>
            </a:r>
          </a:p>
          <a:p>
            <a:r>
              <a:rPr lang="fr-FR" baseline="0" dirty="0" smtClean="0"/>
              <a:t>Estime de soi par contre plutôt bonne  (dans le senti, comment on se voit) </a:t>
            </a:r>
          </a:p>
          <a:p>
            <a:endParaRPr lang="fr-FR" dirty="0" smtClean="0"/>
          </a:p>
          <a:p>
            <a:r>
              <a:rPr lang="fr-FR" dirty="0" smtClean="0"/>
              <a:t>L’estime de soi se situe beaucoup plus au niveau du senti. C’ est la réponse à la question Comment est-ce que je me sens avec l’image que J’ai de moi-même ?</a:t>
            </a:r>
          </a:p>
          <a:p>
            <a:r>
              <a:rPr lang="fr-FR" dirty="0" smtClean="0"/>
              <a:t>On peut donc dire que la </a:t>
            </a:r>
            <a:r>
              <a:rPr lang="fr-FR" b="1" dirty="0" smtClean="0"/>
              <a:t>confiance en soi nous aide particulièrement à passer à l’action, à oser risquer</a:t>
            </a:r>
            <a:r>
              <a:rPr lang="fr-FR" dirty="0" smtClean="0"/>
              <a:t>. Elle se situe plus dans le FAIRE. Tandis que </a:t>
            </a:r>
            <a:r>
              <a:rPr lang="fr-FR" b="1" dirty="0" smtClean="0"/>
              <a:t>l’estime de soi se situe davantage au niveau du SENTI</a:t>
            </a:r>
          </a:p>
          <a:p>
            <a:endParaRPr lang="fr-FR" baseline="0" dirty="0" smtClean="0"/>
          </a:p>
          <a:p>
            <a:endParaRPr lang="fr-FR" baseline="0" dirty="0" smtClean="0"/>
          </a:p>
          <a:p>
            <a:r>
              <a:rPr lang="fr-FR" baseline="0" dirty="0" smtClean="0"/>
              <a:t>Bien intégré  est accepté par tt le monde  peut devenir médiateur, préfère le sport individuel</a:t>
            </a:r>
          </a:p>
          <a:p>
            <a:r>
              <a:rPr lang="fr-FR" baseline="0" dirty="0" smtClean="0"/>
              <a:t>Autorité assez facile </a:t>
            </a:r>
          </a:p>
          <a:p>
            <a:r>
              <a:rPr lang="fr-FR" baseline="0" dirty="0" smtClean="0"/>
              <a:t>Plus dans l’empathie que dans la sympathie</a:t>
            </a:r>
          </a:p>
          <a:p>
            <a:r>
              <a:rPr lang="fr-FR" baseline="0" dirty="0" smtClean="0"/>
              <a:t>(je ressens de l’intérieur, je comprends)</a:t>
            </a:r>
          </a:p>
          <a:p>
            <a:r>
              <a:rPr lang="fr-FR" baseline="0" dirty="0" smtClean="0"/>
              <a:t>La sympathie c’est quand dans nos émotions on n a pas de distance quand mamy pleure on peut pleurer avec elle idem pour le rire le fou rire on ne met pas de distance le profil laminaire est dans la distance donc plus dans l’empathie</a:t>
            </a:r>
          </a:p>
          <a:p>
            <a:r>
              <a:rPr lang="fr-FR" baseline="0" dirty="0" err="1" smtClean="0"/>
              <a:t>Possede</a:t>
            </a:r>
            <a:r>
              <a:rPr lang="fr-FR" baseline="0" dirty="0" smtClean="0"/>
              <a:t> une bonne notion du temps (défi du temps possible avec ce profil)</a:t>
            </a:r>
          </a:p>
          <a:p>
            <a:r>
              <a:rPr lang="fr-FR" baseline="0" dirty="0" smtClean="0"/>
              <a:t>En compétition assez perso aime gagner sont compétiteur aime </a:t>
            </a:r>
            <a:r>
              <a:rPr lang="fr-FR" baseline="0" dirty="0" err="1" smtClean="0"/>
              <a:t>etre</a:t>
            </a:r>
            <a:r>
              <a:rPr lang="fr-FR" baseline="0" dirty="0" smtClean="0"/>
              <a:t> le meilleur, enfant qui fonctionne au mérite</a:t>
            </a:r>
            <a:endParaRPr lang="fr-FR" dirty="0"/>
          </a:p>
        </p:txBody>
      </p:sp>
      <p:sp>
        <p:nvSpPr>
          <p:cNvPr id="4" name="Espace réservé du numéro de diapositive 3"/>
          <p:cNvSpPr>
            <a:spLocks noGrp="1"/>
          </p:cNvSpPr>
          <p:nvPr>
            <p:ph type="sldNum" sz="quarter" idx="10"/>
          </p:nvPr>
        </p:nvSpPr>
        <p:spPr/>
        <p:txBody>
          <a:bodyPr/>
          <a:lstStyle/>
          <a:p>
            <a:fld id="{0506A621-0307-42B0-B056-4B4EEF142112}" type="slidenum">
              <a:rPr lang="fr-FR" smtClean="0"/>
              <a:pPr/>
              <a:t>30</a:t>
            </a:fld>
            <a:endParaRPr lang="fr-FR"/>
          </a:p>
        </p:txBody>
      </p:sp>
    </p:spTree>
    <p:extLst>
      <p:ext uri="{BB962C8B-B14F-4D97-AF65-F5344CB8AC3E}">
        <p14:creationId xmlns:p14="http://schemas.microsoft.com/office/powerpoint/2010/main" val="3033080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5431" y="4341228"/>
            <a:ext cx="6711453" cy="3086100"/>
          </a:xfrm>
        </p:spPr>
        <p:txBody>
          <a:bodyPr>
            <a:noAutofit/>
          </a:bodyPr>
          <a:lstStyle/>
          <a:p>
            <a:r>
              <a:rPr lang="fr-FR" sz="900" dirty="0" smtClean="0">
                <a:solidFill>
                  <a:schemeClr val="tx2"/>
                </a:solidFill>
              </a:rPr>
              <a:t>COGNITIF : </a:t>
            </a:r>
            <a:r>
              <a:rPr lang="fr-FR" sz="900" dirty="0">
                <a:solidFill>
                  <a:schemeClr val="tx2"/>
                </a:solidFill>
              </a:rPr>
              <a:t>il se montre </a:t>
            </a:r>
            <a:r>
              <a:rPr lang="fr-FR" sz="900" dirty="0" smtClean="0">
                <a:solidFill>
                  <a:schemeClr val="tx2"/>
                </a:solidFill>
              </a:rPr>
              <a:t>exigeant </a:t>
            </a:r>
            <a:r>
              <a:rPr lang="fr-FR" sz="900" dirty="0">
                <a:solidFill>
                  <a:schemeClr val="tx2"/>
                </a:solidFill>
              </a:rPr>
              <a:t>quant aux enseignements, notamment scolaires, qui lui sont donnés</a:t>
            </a:r>
            <a:r>
              <a:rPr lang="fr-FR" sz="900" dirty="0" smtClean="0">
                <a:solidFill>
                  <a:schemeClr val="tx2"/>
                </a:solidFill>
              </a:rPr>
              <a:t>.</a:t>
            </a:r>
          </a:p>
          <a:p>
            <a:r>
              <a:rPr lang="fr-FR" sz="900" dirty="0" smtClean="0">
                <a:solidFill>
                  <a:schemeClr val="tx2"/>
                </a:solidFill>
              </a:rPr>
              <a:t>Il peut juger de la qualité d’un cours et souffrir si celui-ci est trop simple car il aime se sentir progresser</a:t>
            </a:r>
          </a:p>
          <a:p>
            <a:r>
              <a:rPr lang="fr-FR" sz="900" dirty="0" smtClean="0">
                <a:solidFill>
                  <a:schemeClr val="tx2"/>
                </a:solidFill>
              </a:rPr>
              <a:t>Il est conscient des règles sociales  mais reste un enfant et peut parfois chercher à transgresser </a:t>
            </a:r>
            <a:r>
              <a:rPr lang="fr-FR" sz="900" dirty="0">
                <a:solidFill>
                  <a:schemeClr val="tx2"/>
                </a:solidFill>
              </a:rPr>
              <a:t>ou à négocier </a:t>
            </a:r>
            <a:r>
              <a:rPr lang="fr-FR" sz="900" dirty="0" smtClean="0">
                <a:solidFill>
                  <a:schemeClr val="tx2"/>
                </a:solidFill>
              </a:rPr>
              <a:t>les </a:t>
            </a:r>
            <a:r>
              <a:rPr lang="fr-FR" sz="900" dirty="0">
                <a:solidFill>
                  <a:schemeClr val="tx2"/>
                </a:solidFill>
              </a:rPr>
              <a:t>limites</a:t>
            </a:r>
            <a:r>
              <a:rPr lang="fr-FR" sz="900" dirty="0" smtClean="0">
                <a:solidFill>
                  <a:schemeClr val="tx2"/>
                </a:solidFill>
              </a:rPr>
              <a:t>.</a:t>
            </a:r>
          </a:p>
          <a:p>
            <a:r>
              <a:rPr lang="fr-FR" sz="900" dirty="0"/>
              <a:t>Par ailleurs, sensibilité fine, sans être exacerbée</a:t>
            </a:r>
          </a:p>
          <a:p>
            <a:r>
              <a:rPr lang="fr-FR" sz="900" dirty="0"/>
              <a:t> La parole donnée lui importe, comme tout un chacun, mais il sait se montrer flexible avec cette notion. </a:t>
            </a:r>
          </a:p>
          <a:p>
            <a:r>
              <a:rPr lang="fr-FR" sz="900" dirty="0"/>
              <a:t> Perfectionniste il peut </a:t>
            </a:r>
            <a:r>
              <a:rPr lang="fr-FR" sz="900" dirty="0" err="1"/>
              <a:t>etre</a:t>
            </a:r>
            <a:r>
              <a:rPr lang="fr-FR" sz="900" dirty="0"/>
              <a:t> anxieux quand il est susceptible de ne pas </a:t>
            </a:r>
            <a:r>
              <a:rPr lang="fr-FR" sz="900" dirty="0" err="1"/>
              <a:t>etre</a:t>
            </a:r>
            <a:r>
              <a:rPr lang="fr-FR" sz="900" dirty="0"/>
              <a:t> le premier ou de ne pas pouvoir répondre aux attentes d’autrui</a:t>
            </a:r>
          </a:p>
          <a:p>
            <a:r>
              <a:rPr lang="fr-FR" sz="900" dirty="0">
                <a:solidFill>
                  <a:srgbClr val="FF0000"/>
                </a:solidFill>
              </a:rPr>
              <a:t>Son image de « travailleur » séduit beaucoup les adultes, surtout dans la culture française où la </a:t>
            </a:r>
          </a:p>
          <a:p>
            <a:r>
              <a:rPr lang="fr-FR" sz="900" dirty="0">
                <a:solidFill>
                  <a:srgbClr val="FF0000"/>
                </a:solidFill>
              </a:rPr>
              <a:t>conception de mérite est bien davantage reliée au travail qu’au talent. </a:t>
            </a:r>
          </a:p>
          <a:p>
            <a:endParaRPr lang="fr-FR" sz="900" dirty="0">
              <a:solidFill>
                <a:schemeClr val="tx2"/>
              </a:solidFill>
            </a:endParaRPr>
          </a:p>
          <a:p>
            <a:r>
              <a:rPr lang="fr-FR" sz="900" dirty="0">
                <a:solidFill>
                  <a:schemeClr val="tx2"/>
                </a:solidFill>
              </a:rPr>
              <a:t> </a:t>
            </a:r>
          </a:p>
          <a:p>
            <a:r>
              <a:rPr lang="fr-FR" sz="900" b="1" dirty="0" smtClean="0">
                <a:solidFill>
                  <a:schemeClr val="accent3">
                    <a:lumMod val="50000"/>
                  </a:schemeClr>
                </a:solidFill>
              </a:rPr>
              <a:t>COMPORTEMENT : </a:t>
            </a:r>
          </a:p>
          <a:p>
            <a:r>
              <a:rPr lang="fr-FR" sz="900" b="1" dirty="0" smtClean="0">
                <a:solidFill>
                  <a:schemeClr val="accent3">
                    <a:lumMod val="50000"/>
                  </a:schemeClr>
                </a:solidFill>
              </a:rPr>
              <a:t>Se sent comme les autres car sa différence est en général toute à son avantage et le valorise</a:t>
            </a:r>
          </a:p>
          <a:p>
            <a:r>
              <a:rPr lang="fr-FR" sz="900" b="1" dirty="0" smtClean="0">
                <a:solidFill>
                  <a:schemeClr val="accent3">
                    <a:lumMod val="50000"/>
                  </a:schemeClr>
                </a:solidFill>
              </a:rPr>
              <a:t>un </a:t>
            </a:r>
            <a:r>
              <a:rPr lang="fr-FR" sz="900" b="1" dirty="0">
                <a:solidFill>
                  <a:schemeClr val="accent3">
                    <a:lumMod val="50000"/>
                  </a:schemeClr>
                </a:solidFill>
              </a:rPr>
              <a:t>enfant à la personnalité « facile </a:t>
            </a:r>
            <a:r>
              <a:rPr lang="fr-FR" sz="900" b="1" dirty="0" smtClean="0">
                <a:solidFill>
                  <a:schemeClr val="accent3">
                    <a:lumMod val="50000"/>
                  </a:schemeClr>
                </a:solidFill>
              </a:rPr>
              <a:t>».  -      Il </a:t>
            </a:r>
            <a:r>
              <a:rPr lang="fr-FR" sz="900" b="1" dirty="0">
                <a:solidFill>
                  <a:schemeClr val="accent3">
                    <a:lumMod val="50000"/>
                  </a:schemeClr>
                </a:solidFill>
              </a:rPr>
              <a:t>se présente par un abord assez simple, </a:t>
            </a:r>
            <a:r>
              <a:rPr lang="fr-FR" sz="900" b="1" dirty="0" smtClean="0">
                <a:solidFill>
                  <a:schemeClr val="accent3">
                    <a:lumMod val="50000"/>
                  </a:schemeClr>
                </a:solidFill>
              </a:rPr>
              <a:t>sans </a:t>
            </a:r>
            <a:r>
              <a:rPr lang="fr-FR" sz="900" b="1" dirty="0">
                <a:solidFill>
                  <a:schemeClr val="accent3">
                    <a:lumMod val="50000"/>
                  </a:schemeClr>
                </a:solidFill>
              </a:rPr>
              <a:t>en faire trop pour attirer l’attention sur lui. </a:t>
            </a:r>
          </a:p>
          <a:p>
            <a:r>
              <a:rPr lang="fr-FR" sz="900" b="1" dirty="0">
                <a:solidFill>
                  <a:schemeClr val="accent3">
                    <a:lumMod val="50000"/>
                  </a:schemeClr>
                </a:solidFill>
              </a:rPr>
              <a:t>Que ce soit sur un </a:t>
            </a:r>
            <a:r>
              <a:rPr lang="fr-FR" sz="900" b="1" dirty="0" smtClean="0">
                <a:solidFill>
                  <a:schemeClr val="accent3">
                    <a:lumMod val="50000"/>
                  </a:schemeClr>
                </a:solidFill>
              </a:rPr>
              <a:t>plan comportemental </a:t>
            </a:r>
            <a:r>
              <a:rPr lang="fr-FR" sz="900" b="1" dirty="0">
                <a:solidFill>
                  <a:schemeClr val="accent3">
                    <a:lumMod val="50000"/>
                  </a:schemeClr>
                </a:solidFill>
              </a:rPr>
              <a:t>ou relationnel, on peut parler d’un </a:t>
            </a:r>
            <a:r>
              <a:rPr lang="fr-FR" sz="900" b="1" dirty="0" smtClean="0">
                <a:solidFill>
                  <a:schemeClr val="accent3">
                    <a:lumMod val="50000"/>
                  </a:schemeClr>
                </a:solidFill>
              </a:rPr>
              <a:t>enfant </a:t>
            </a:r>
            <a:r>
              <a:rPr lang="fr-FR" sz="900" b="1" dirty="0">
                <a:solidFill>
                  <a:schemeClr val="accent3">
                    <a:lumMod val="50000"/>
                  </a:schemeClr>
                </a:solidFill>
              </a:rPr>
              <a:t>qui sait en général être à sa place.</a:t>
            </a:r>
          </a:p>
          <a:p>
            <a:r>
              <a:rPr lang="fr-FR" sz="900" b="1" dirty="0">
                <a:solidFill>
                  <a:schemeClr val="accent3">
                    <a:lumMod val="50000"/>
                  </a:schemeClr>
                </a:solidFill>
              </a:rPr>
              <a:t>Lui aussi, pourtant, comme l’enfant à HPI-C, est doté d’une présence particulière. Mais on décrira </a:t>
            </a:r>
            <a:r>
              <a:rPr lang="fr-FR" sz="900" b="1" dirty="0" smtClean="0">
                <a:solidFill>
                  <a:schemeClr val="accent3">
                    <a:lumMod val="50000"/>
                  </a:schemeClr>
                </a:solidFill>
              </a:rPr>
              <a:t>davantage </a:t>
            </a:r>
            <a:r>
              <a:rPr lang="fr-FR" sz="900" b="1" dirty="0">
                <a:solidFill>
                  <a:schemeClr val="accent3">
                    <a:lumMod val="50000"/>
                  </a:schemeClr>
                </a:solidFill>
              </a:rPr>
              <a:t>cette présence comme « une aura </a:t>
            </a:r>
            <a:r>
              <a:rPr lang="fr-FR" sz="900" b="1" dirty="0" smtClean="0">
                <a:solidFill>
                  <a:schemeClr val="accent3">
                    <a:lumMod val="50000"/>
                  </a:schemeClr>
                </a:solidFill>
              </a:rPr>
              <a:t>».</a:t>
            </a:r>
          </a:p>
          <a:p>
            <a:r>
              <a:rPr lang="fr-FR" sz="900" b="1" dirty="0" smtClean="0">
                <a:solidFill>
                  <a:schemeClr val="accent3">
                    <a:lumMod val="50000"/>
                  </a:schemeClr>
                </a:solidFill>
              </a:rPr>
              <a:t>On </a:t>
            </a:r>
            <a:r>
              <a:rPr lang="fr-FR" sz="900" b="1" dirty="0">
                <a:solidFill>
                  <a:schemeClr val="accent3">
                    <a:lumMod val="50000"/>
                  </a:schemeClr>
                </a:solidFill>
              </a:rPr>
              <a:t>ne peut rien lui reprocher en tant que camarade, élève, fils ou fille</a:t>
            </a:r>
            <a:r>
              <a:rPr lang="fr-FR" sz="900" b="1" dirty="0" smtClean="0">
                <a:solidFill>
                  <a:schemeClr val="accent3">
                    <a:lumMod val="50000"/>
                  </a:schemeClr>
                </a:solidFill>
              </a:rPr>
              <a:t>.</a:t>
            </a:r>
          </a:p>
          <a:p>
            <a:endParaRPr lang="fr-FR" sz="900" dirty="0" smtClean="0"/>
          </a:p>
          <a:p>
            <a:r>
              <a:rPr lang="fr-FR" sz="900" dirty="0" smtClean="0"/>
              <a:t> </a:t>
            </a:r>
            <a:r>
              <a:rPr lang="fr-FR" sz="900" dirty="0"/>
              <a:t>Il </a:t>
            </a:r>
            <a:r>
              <a:rPr lang="fr-FR" sz="900" dirty="0" smtClean="0"/>
              <a:t>semble  </a:t>
            </a:r>
            <a:r>
              <a:rPr lang="fr-FR" sz="900" dirty="0"/>
              <a:t>plus autonome et « gérable » que la </a:t>
            </a:r>
            <a:r>
              <a:rPr lang="fr-FR" sz="900" dirty="0" smtClean="0"/>
              <a:t>majorité</a:t>
            </a:r>
            <a:r>
              <a:rPr lang="fr-FR" sz="900" dirty="0"/>
              <a:t> </a:t>
            </a:r>
            <a:r>
              <a:rPr lang="fr-FR" sz="900" dirty="0" smtClean="0"/>
              <a:t>des précoces</a:t>
            </a:r>
          </a:p>
          <a:p>
            <a:r>
              <a:rPr lang="fr-FR" sz="900" dirty="0" smtClean="0"/>
              <a:t>Cette </a:t>
            </a:r>
            <a:r>
              <a:rPr lang="fr-FR" sz="900" dirty="0"/>
              <a:t>confiance qu’il inspire, ainsi que son autonomie, lui octroient fréquemment une place de médiateur au sein d’un groupe</a:t>
            </a:r>
            <a:r>
              <a:rPr lang="fr-FR" sz="900" dirty="0" smtClean="0"/>
              <a:t>.</a:t>
            </a:r>
          </a:p>
          <a:p>
            <a:r>
              <a:rPr lang="fr-FR" sz="900" dirty="0" smtClean="0"/>
              <a:t>C’est un enfant un élève lucide donc avec un sens critique aiguisé</a:t>
            </a:r>
          </a:p>
          <a:p>
            <a:endParaRPr lang="fr-FR" sz="900" dirty="0"/>
          </a:p>
          <a:p>
            <a:r>
              <a:rPr lang="fr-FR" sz="900" dirty="0" smtClean="0"/>
              <a:t>Ce </a:t>
            </a:r>
            <a:r>
              <a:rPr lang="fr-FR" sz="900" dirty="0"/>
              <a:t>mode de pensée lui est utile pour servir son besoin d’excellence propre à satisfaire sa construction </a:t>
            </a:r>
            <a:r>
              <a:rPr lang="fr-FR" sz="900" dirty="0" smtClean="0"/>
              <a:t>personnelle.</a:t>
            </a:r>
          </a:p>
          <a:p>
            <a:endParaRPr lang="fr-FR" sz="900" dirty="0"/>
          </a:p>
          <a:p>
            <a:endParaRPr lang="fr-FR" sz="900" dirty="0"/>
          </a:p>
          <a:p>
            <a:r>
              <a:rPr lang="fr-FR" sz="900" dirty="0"/>
              <a:t>D’un autre côté, son allure d’« enfant parfait » peut aussi avoir tendance à agacer ses camarades et son entourage adulte, de sorte que l’enfant à profil </a:t>
            </a:r>
          </a:p>
          <a:p>
            <a:r>
              <a:rPr lang="fr-FR" sz="900" dirty="0"/>
              <a:t>Laminaire apprend précocement l’humilité afin de ne pas se voir rejeté.</a:t>
            </a:r>
          </a:p>
          <a:p>
            <a:r>
              <a:rPr lang="fr-FR" sz="900" b="1" dirty="0"/>
              <a:t>Le parcours scolaire s’avère assez régulier et de très bon niveau, dès lors que l’enfant a trouvé ses  </a:t>
            </a:r>
          </a:p>
          <a:p>
            <a:r>
              <a:rPr lang="fr-FR" sz="900" b="1" dirty="0"/>
              <a:t>repères et son équilibre dans l’environnement de l’école.</a:t>
            </a:r>
          </a:p>
          <a:p>
            <a:endParaRPr lang="fr-FR" sz="900" dirty="0"/>
          </a:p>
          <a:p>
            <a:r>
              <a:rPr lang="fr-FR" sz="900" dirty="0" smtClean="0"/>
              <a:t>Personnages </a:t>
            </a:r>
            <a:r>
              <a:rPr lang="fr-FR" sz="900" dirty="0"/>
              <a:t>et personnalités à HPI-L  </a:t>
            </a:r>
          </a:p>
          <a:p>
            <a:r>
              <a:rPr lang="fr-FR" sz="900" dirty="0"/>
              <a:t>Astérix, Tintin, Mickey Mouse, </a:t>
            </a:r>
            <a:r>
              <a:rPr lang="fr-FR" sz="900" dirty="0" err="1"/>
              <a:t>Buzz</a:t>
            </a:r>
            <a:r>
              <a:rPr lang="fr-FR" sz="900" dirty="0"/>
              <a:t> l’Éclair, Fée </a:t>
            </a:r>
            <a:r>
              <a:rPr lang="fr-FR" sz="900" dirty="0" smtClean="0"/>
              <a:t>Clochette</a:t>
            </a:r>
            <a:r>
              <a:rPr lang="fr-FR" sz="900" dirty="0"/>
              <a:t>, Dora l’Exploratrice, Harry Potter, Le Petit </a:t>
            </a:r>
            <a:r>
              <a:rPr lang="fr-FR" sz="900" dirty="0" smtClean="0"/>
              <a:t>Nicolas</a:t>
            </a:r>
            <a:r>
              <a:rPr lang="fr-FR" sz="900" dirty="0"/>
              <a:t>, Merlin l’Enchanteur</a:t>
            </a:r>
            <a:r>
              <a:rPr lang="fr-FR" sz="900" dirty="0" smtClean="0"/>
              <a:t>,, </a:t>
            </a:r>
            <a:r>
              <a:rPr lang="fr-FR" sz="900" dirty="0"/>
              <a:t>François Rabelais, François 1er, Louis XIV, Victor Hugo, Henri </a:t>
            </a:r>
            <a:r>
              <a:rPr lang="fr-FR" sz="900" dirty="0" err="1"/>
              <a:t>Berg-son</a:t>
            </a:r>
            <a:r>
              <a:rPr lang="fr-FR" sz="900" dirty="0"/>
              <a:t>, Claude Monet, Auguste Rodin</a:t>
            </a:r>
            <a:r>
              <a:rPr lang="fr-FR" sz="900" dirty="0" smtClean="0"/>
              <a:t>, </a:t>
            </a:r>
            <a:r>
              <a:rPr lang="fr-FR" sz="900" dirty="0"/>
              <a:t>Charles de Gaulle, John Fitzgerald Kennedy, Antoine de Saint-Exupéry, Roger Federer, Raphaël Nadal, Yannick Noah</a:t>
            </a:r>
            <a:r>
              <a:rPr lang="fr-FR" sz="900" dirty="0" smtClean="0"/>
              <a:t>, </a:t>
            </a:r>
            <a:r>
              <a:rPr lang="fr-FR" sz="900" dirty="0"/>
              <a:t>Bill Gates, </a:t>
            </a:r>
            <a:r>
              <a:rPr lang="fr-FR" sz="900" dirty="0" smtClean="0"/>
              <a:t>Mathieu </a:t>
            </a:r>
            <a:r>
              <a:rPr lang="fr-FR" sz="900" dirty="0"/>
              <a:t>Chedid, Jean-Jacques Goldman, Francis </a:t>
            </a:r>
            <a:r>
              <a:rPr lang="fr-FR" sz="900" dirty="0" err="1" smtClean="0"/>
              <a:t>Ca-rel</a:t>
            </a:r>
            <a:r>
              <a:rPr lang="fr-FR" sz="900" dirty="0"/>
              <a:t>, </a:t>
            </a:r>
          </a:p>
        </p:txBody>
      </p:sp>
      <p:sp>
        <p:nvSpPr>
          <p:cNvPr id="4" name="Espace réservé du numéro de diapositive 3"/>
          <p:cNvSpPr>
            <a:spLocks noGrp="1"/>
          </p:cNvSpPr>
          <p:nvPr>
            <p:ph type="sldNum" sz="quarter" idx="10"/>
          </p:nvPr>
        </p:nvSpPr>
        <p:spPr/>
        <p:txBody>
          <a:bodyPr/>
          <a:lstStyle/>
          <a:p>
            <a:fld id="{0506A621-0307-42B0-B056-4B4EEF142112}" type="slidenum">
              <a:rPr lang="fr-FR" smtClean="0"/>
              <a:pPr/>
              <a:t>31</a:t>
            </a:fld>
            <a:endParaRPr lang="fr-FR"/>
          </a:p>
        </p:txBody>
      </p:sp>
    </p:spTree>
    <p:extLst>
      <p:ext uri="{BB962C8B-B14F-4D97-AF65-F5344CB8AC3E}">
        <p14:creationId xmlns:p14="http://schemas.microsoft.com/office/powerpoint/2010/main" val="36416609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SOUVENT résultat</a:t>
            </a:r>
            <a:r>
              <a:rPr lang="fr-FR" baseline="0" dirty="0" smtClean="0"/>
              <a:t> du </a:t>
            </a:r>
            <a:r>
              <a:rPr lang="fr-FR" dirty="0" smtClean="0"/>
              <a:t>test psychométrique hétérogène  avec une baisse  en IMT et </a:t>
            </a:r>
            <a:r>
              <a:rPr lang="fr-FR" dirty="0" err="1" smtClean="0"/>
              <a:t>ivt</a:t>
            </a:r>
            <a:r>
              <a:rPr lang="fr-FR" dirty="0" smtClean="0"/>
              <a:t> </a:t>
            </a:r>
            <a:endParaRPr lang="fr-FR" baseline="0" dirty="0" smtClean="0"/>
          </a:p>
          <a:p>
            <a:r>
              <a:rPr lang="fr-FR" baseline="0" dirty="0" smtClean="0"/>
              <a:t>ICV 155   IRP 138  IMT 118  IVT 112   QIT 147 </a:t>
            </a:r>
          </a:p>
          <a:p>
            <a:r>
              <a:rPr lang="fr-FR" baseline="0" dirty="0" smtClean="0"/>
              <a:t>Pas forcément interprétable  IAG</a:t>
            </a:r>
          </a:p>
          <a:p>
            <a:r>
              <a:rPr lang="fr-FR" baseline="0" dirty="0" smtClean="0"/>
              <a:t>Pensée divergente </a:t>
            </a:r>
            <a:endParaRPr lang="fr-FR" dirty="0"/>
          </a:p>
        </p:txBody>
      </p:sp>
      <p:sp>
        <p:nvSpPr>
          <p:cNvPr id="4" name="Espace réservé du numéro de diapositive 3"/>
          <p:cNvSpPr>
            <a:spLocks noGrp="1"/>
          </p:cNvSpPr>
          <p:nvPr>
            <p:ph type="sldNum" sz="quarter" idx="10"/>
          </p:nvPr>
        </p:nvSpPr>
        <p:spPr/>
        <p:txBody>
          <a:bodyPr/>
          <a:lstStyle/>
          <a:p>
            <a:fld id="{0506A621-0307-42B0-B056-4B4EEF142112}" type="slidenum">
              <a:rPr lang="fr-FR" smtClean="0"/>
              <a:pPr/>
              <a:t>32</a:t>
            </a:fld>
            <a:endParaRPr lang="fr-FR"/>
          </a:p>
        </p:txBody>
      </p:sp>
    </p:spTree>
    <p:extLst>
      <p:ext uri="{BB962C8B-B14F-4D97-AF65-F5344CB8AC3E}">
        <p14:creationId xmlns:p14="http://schemas.microsoft.com/office/powerpoint/2010/main" val="695777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0" y="4229100"/>
            <a:ext cx="6570406" cy="3086100"/>
          </a:xfrm>
        </p:spPr>
        <p:txBody>
          <a:bodyPr>
            <a:noAutofit/>
          </a:bodyPr>
          <a:lstStyle/>
          <a:p>
            <a:r>
              <a:rPr lang="fr-FR" sz="900" b="1" u="sng" dirty="0" smtClean="0">
                <a:solidFill>
                  <a:srgbClr val="993366"/>
                </a:solidFill>
              </a:rPr>
              <a:t>COGNITIF - HPI-C </a:t>
            </a:r>
            <a:r>
              <a:rPr lang="fr-FR" sz="900" b="1" dirty="0">
                <a:solidFill>
                  <a:srgbClr val="993366"/>
                </a:solidFill>
              </a:rPr>
              <a:t>a besoin d’apprendre</a:t>
            </a:r>
            <a:r>
              <a:rPr lang="fr-FR" sz="900" dirty="0">
                <a:solidFill>
                  <a:srgbClr val="993366"/>
                </a:solidFill>
              </a:rPr>
              <a:t>, </a:t>
            </a:r>
            <a:r>
              <a:rPr lang="fr-FR" sz="900" b="1" dirty="0">
                <a:solidFill>
                  <a:srgbClr val="993366"/>
                </a:solidFill>
              </a:rPr>
              <a:t>mais surtout de comprendre ce qu’il apprend et pourquoi il l’apprend. </a:t>
            </a:r>
            <a:endParaRPr lang="fr-FR" sz="900" b="1" dirty="0" smtClean="0">
              <a:solidFill>
                <a:srgbClr val="993366"/>
              </a:solidFill>
            </a:endParaRPr>
          </a:p>
          <a:p>
            <a:r>
              <a:rPr lang="fr-FR" sz="900" b="1" dirty="0" smtClean="0">
                <a:solidFill>
                  <a:srgbClr val="993366"/>
                </a:solidFill>
              </a:rPr>
              <a:t>Son mode de pensée est profondément divergente, une image en appelle une autre, un mot en fait surgir un autre, pour arriver de fil en aiguille à l’Eureka. </a:t>
            </a:r>
          </a:p>
          <a:p>
            <a:endParaRPr lang="fr-FR" sz="900" b="1" dirty="0" smtClean="0">
              <a:solidFill>
                <a:srgbClr val="993366"/>
              </a:solidFill>
            </a:endParaRPr>
          </a:p>
          <a:p>
            <a:r>
              <a:rPr lang="fr-FR" sz="900" dirty="0" smtClean="0">
                <a:solidFill>
                  <a:srgbClr val="993366"/>
                </a:solidFill>
              </a:rPr>
              <a:t>Ce </a:t>
            </a:r>
            <a:r>
              <a:rPr lang="fr-FR" sz="900" dirty="0">
                <a:solidFill>
                  <a:srgbClr val="993366"/>
                </a:solidFill>
              </a:rPr>
              <a:t>besoin de </a:t>
            </a:r>
            <a:r>
              <a:rPr lang="fr-FR" sz="900" dirty="0" smtClean="0">
                <a:solidFill>
                  <a:srgbClr val="993366"/>
                </a:solidFill>
              </a:rPr>
              <a:t>stimulations </a:t>
            </a:r>
            <a:r>
              <a:rPr lang="fr-FR" sz="900" dirty="0">
                <a:solidFill>
                  <a:srgbClr val="993366"/>
                </a:solidFill>
              </a:rPr>
              <a:t>quasi permanent lui confère une grande </a:t>
            </a:r>
            <a:r>
              <a:rPr lang="fr-FR" sz="900" dirty="0" smtClean="0">
                <a:solidFill>
                  <a:srgbClr val="993366"/>
                </a:solidFill>
              </a:rPr>
              <a:t>curiosité </a:t>
            </a:r>
            <a:r>
              <a:rPr lang="fr-FR" sz="900" dirty="0">
                <a:solidFill>
                  <a:srgbClr val="993366"/>
                </a:solidFill>
              </a:rPr>
              <a:t>concernant le monde qui l’entoure. </a:t>
            </a:r>
            <a:endParaRPr lang="fr-FR" sz="900" dirty="0" smtClean="0">
              <a:solidFill>
                <a:srgbClr val="993366"/>
              </a:solidFill>
            </a:endParaRPr>
          </a:p>
          <a:p>
            <a:r>
              <a:rPr lang="fr-FR" sz="900" dirty="0" smtClean="0">
                <a:solidFill>
                  <a:srgbClr val="993366"/>
                </a:solidFill>
              </a:rPr>
              <a:t>Difficulté à focaliser son attention mais sa pensée se révèle rapide et efficace</a:t>
            </a:r>
          </a:p>
          <a:p>
            <a:r>
              <a:rPr lang="fr-FR" sz="900" dirty="0" smtClean="0">
                <a:solidFill>
                  <a:srgbClr val="993366"/>
                </a:solidFill>
              </a:rPr>
              <a:t>le </a:t>
            </a:r>
            <a:r>
              <a:rPr lang="fr-FR" sz="900" dirty="0">
                <a:solidFill>
                  <a:srgbClr val="993366"/>
                </a:solidFill>
              </a:rPr>
              <a:t>monde se présente comme une vaste aire de </a:t>
            </a:r>
            <a:r>
              <a:rPr lang="fr-FR" sz="900" dirty="0" smtClean="0">
                <a:solidFill>
                  <a:srgbClr val="993366"/>
                </a:solidFill>
              </a:rPr>
              <a:t>découvertes</a:t>
            </a:r>
            <a:r>
              <a:rPr lang="fr-FR" sz="900" dirty="0">
                <a:solidFill>
                  <a:srgbClr val="993366"/>
                </a:solidFill>
              </a:rPr>
              <a:t>, parfois hostiles, d’autres fois </a:t>
            </a:r>
            <a:r>
              <a:rPr lang="fr-FR" sz="900" dirty="0" smtClean="0">
                <a:solidFill>
                  <a:srgbClr val="993366"/>
                </a:solidFill>
              </a:rPr>
              <a:t>enthousiasmantes </a:t>
            </a:r>
            <a:r>
              <a:rPr lang="fr-FR" sz="900" dirty="0">
                <a:solidFill>
                  <a:srgbClr val="993366"/>
                </a:solidFill>
              </a:rPr>
              <a:t>; </a:t>
            </a:r>
            <a:endParaRPr lang="fr-FR" sz="900" dirty="0" smtClean="0">
              <a:solidFill>
                <a:srgbClr val="993366"/>
              </a:solidFill>
            </a:endParaRPr>
          </a:p>
          <a:p>
            <a:r>
              <a:rPr lang="fr-FR" sz="900" b="1" dirty="0" smtClean="0">
                <a:solidFill>
                  <a:srgbClr val="993366"/>
                </a:solidFill>
              </a:rPr>
              <a:t>Il est en </a:t>
            </a:r>
            <a:r>
              <a:rPr lang="fr-FR" sz="900" b="1" dirty="0">
                <a:solidFill>
                  <a:srgbClr val="993366"/>
                </a:solidFill>
              </a:rPr>
              <a:t>perpétuelle quête d’« engranger » des expériences, de s’en nourrir </a:t>
            </a:r>
            <a:r>
              <a:rPr lang="fr-FR" sz="900" dirty="0">
                <a:solidFill>
                  <a:srgbClr val="993366"/>
                </a:solidFill>
              </a:rPr>
              <a:t>pour qu’elles se métabolisent et se transforment en </a:t>
            </a:r>
            <a:r>
              <a:rPr lang="fr-FR" sz="900" dirty="0" smtClean="0">
                <a:solidFill>
                  <a:srgbClr val="993366"/>
                </a:solidFill>
              </a:rPr>
              <a:t>connaissance,. </a:t>
            </a:r>
            <a:r>
              <a:rPr lang="fr-FR" sz="900" dirty="0">
                <a:solidFill>
                  <a:srgbClr val="993366"/>
                </a:solidFill>
              </a:rPr>
              <a:t>Il aura </a:t>
            </a:r>
            <a:r>
              <a:rPr lang="fr-FR" sz="900" b="1" dirty="0">
                <a:solidFill>
                  <a:srgbClr val="993366"/>
                </a:solidFill>
              </a:rPr>
              <a:t>tendance à se montrer « papillonnant » </a:t>
            </a:r>
            <a:r>
              <a:rPr lang="fr-FR" sz="900" dirty="0">
                <a:solidFill>
                  <a:srgbClr val="993366"/>
                </a:solidFill>
              </a:rPr>
              <a:t>d’une découverte à </a:t>
            </a:r>
            <a:r>
              <a:rPr lang="fr-FR" sz="900" dirty="0" smtClean="0">
                <a:solidFill>
                  <a:srgbClr val="993366"/>
                </a:solidFill>
              </a:rPr>
              <a:t>l’autre,  PENSEE EN ARBORESCENCE - OR</a:t>
            </a:r>
          </a:p>
          <a:p>
            <a:r>
              <a:rPr lang="fr-FR" sz="900" b="1" dirty="0" smtClean="0">
                <a:solidFill>
                  <a:srgbClr val="993366"/>
                </a:solidFill>
              </a:rPr>
              <a:t>Difficulté </a:t>
            </a:r>
            <a:r>
              <a:rPr lang="fr-FR" sz="900" b="1" dirty="0">
                <a:solidFill>
                  <a:srgbClr val="993366"/>
                </a:solidFill>
              </a:rPr>
              <a:t>dans le </a:t>
            </a:r>
            <a:r>
              <a:rPr lang="fr-FR" sz="900" b="1" dirty="0" smtClean="0">
                <a:solidFill>
                  <a:srgbClr val="993366"/>
                </a:solidFill>
              </a:rPr>
              <a:t>raisonnement </a:t>
            </a:r>
            <a:r>
              <a:rPr lang="fr-FR" sz="900" b="1" dirty="0">
                <a:solidFill>
                  <a:srgbClr val="993366"/>
                </a:solidFill>
              </a:rPr>
              <a:t>analytique et dans les capacités </a:t>
            </a:r>
            <a:r>
              <a:rPr lang="fr-FR" sz="900" b="1" dirty="0" smtClean="0">
                <a:solidFill>
                  <a:srgbClr val="993366"/>
                </a:solidFill>
              </a:rPr>
              <a:t>d’approfondissement</a:t>
            </a:r>
          </a:p>
          <a:p>
            <a:r>
              <a:rPr lang="fr-FR" sz="900" dirty="0">
                <a:solidFill>
                  <a:srgbClr val="993366"/>
                </a:solidFill>
              </a:rPr>
              <a:t>Enfin, la vulnérabilité attentionnelle, psychomotrice, et émotionnelle dont souffre souvent cet enfant se montre en décalage avec certaines de ses aptitudes cognitives. </a:t>
            </a:r>
            <a:r>
              <a:rPr lang="fr-FR" sz="900" b="1" dirty="0">
                <a:solidFill>
                  <a:srgbClr val="993366"/>
                </a:solidFill>
              </a:rPr>
              <a:t>Cette </a:t>
            </a:r>
            <a:r>
              <a:rPr lang="fr-FR" sz="900" b="1" dirty="0" err="1">
                <a:solidFill>
                  <a:srgbClr val="993366"/>
                </a:solidFill>
              </a:rPr>
              <a:t>dyssynchronie</a:t>
            </a:r>
            <a:r>
              <a:rPr lang="fr-FR" sz="900" b="1" dirty="0">
                <a:solidFill>
                  <a:srgbClr val="993366"/>
                </a:solidFill>
              </a:rPr>
              <a:t> se traduit d’ailleurs par une plus forte hétérogénéité des résultats aux échelles de </a:t>
            </a:r>
            <a:r>
              <a:rPr lang="fr-FR" sz="900" b="1" dirty="0" smtClean="0">
                <a:solidFill>
                  <a:srgbClr val="993366"/>
                </a:solidFill>
              </a:rPr>
              <a:t>Wechsler</a:t>
            </a:r>
          </a:p>
          <a:p>
            <a:endParaRPr lang="fr-FR" sz="900" dirty="0">
              <a:solidFill>
                <a:srgbClr val="993366"/>
              </a:solidFill>
            </a:endParaRPr>
          </a:p>
          <a:p>
            <a:r>
              <a:rPr lang="fr-FR" sz="900" dirty="0" smtClean="0"/>
              <a:t>COMPORTEMENT- </a:t>
            </a:r>
            <a:r>
              <a:rPr lang="fr-FR" sz="900" b="1" dirty="0" smtClean="0"/>
              <a:t>Assez inégal </a:t>
            </a:r>
            <a:r>
              <a:rPr lang="fr-FR" sz="900" dirty="0" smtClean="0"/>
              <a:t>– </a:t>
            </a:r>
            <a:r>
              <a:rPr lang="fr-FR" sz="900" b="1" dirty="0"/>
              <a:t>Personnalité </a:t>
            </a:r>
            <a:r>
              <a:rPr lang="fr-FR" sz="900" b="1" dirty="0" smtClean="0"/>
              <a:t>atypique Non </a:t>
            </a:r>
            <a:r>
              <a:rPr lang="fr-FR" sz="900" b="1" dirty="0"/>
              <a:t>seulement on le remarque, mais on se souvient aussi de </a:t>
            </a:r>
            <a:r>
              <a:rPr lang="fr-FR" sz="900" b="1" dirty="0" smtClean="0"/>
              <a:t>lui</a:t>
            </a:r>
            <a:endParaRPr lang="fr-FR" sz="900" b="1" dirty="0"/>
          </a:p>
          <a:p>
            <a:r>
              <a:rPr lang="fr-FR" sz="900" dirty="0" smtClean="0"/>
              <a:t>Il est animé par une </a:t>
            </a:r>
            <a:r>
              <a:rPr lang="fr-FR" sz="900" b="1" dirty="0" smtClean="0"/>
              <a:t>sensibilité </a:t>
            </a:r>
            <a:r>
              <a:rPr lang="fr-FR" sz="900" b="1" dirty="0"/>
              <a:t>« à fleur de peau </a:t>
            </a:r>
            <a:r>
              <a:rPr lang="fr-FR" sz="900" dirty="0"/>
              <a:t>», qui lui confère </a:t>
            </a:r>
            <a:r>
              <a:rPr lang="fr-FR" sz="900" dirty="0" smtClean="0"/>
              <a:t>souvent </a:t>
            </a:r>
            <a:r>
              <a:rPr lang="fr-FR" sz="900" b="1" dirty="0"/>
              <a:t>un humour cinglant</a:t>
            </a:r>
            <a:r>
              <a:rPr lang="fr-FR" sz="900" dirty="0"/>
              <a:t>, ayant probablement une fonction sublimatoire. </a:t>
            </a:r>
            <a:endParaRPr lang="fr-FR" sz="900" dirty="0" smtClean="0"/>
          </a:p>
          <a:p>
            <a:r>
              <a:rPr lang="fr-FR" sz="900" dirty="0" smtClean="0"/>
              <a:t>Toutes </a:t>
            </a:r>
            <a:r>
              <a:rPr lang="fr-FR" sz="900" b="1" dirty="0" smtClean="0"/>
              <a:t>ses </a:t>
            </a:r>
            <a:r>
              <a:rPr lang="fr-FR" sz="900" b="1" dirty="0"/>
              <a:t>émotions sont exacerbées et induisent des mouvements d’humeur qu’il parvient rarement à comprendre et à gérer, de même que son entourage enfant ou adulte. </a:t>
            </a:r>
          </a:p>
          <a:p>
            <a:r>
              <a:rPr lang="fr-FR" sz="900" dirty="0"/>
              <a:t>On le qualifie ainsi fréquemment d’ « incontrôlable », « caractériel », « mal élevé », </a:t>
            </a:r>
            <a:endParaRPr lang="fr-FR" sz="900" dirty="0" smtClean="0"/>
          </a:p>
          <a:p>
            <a:r>
              <a:rPr lang="fr-FR" sz="900" b="1" dirty="0" smtClean="0"/>
              <a:t>Il peut </a:t>
            </a:r>
            <a:r>
              <a:rPr lang="fr-FR" sz="900" b="1" dirty="0"/>
              <a:t>manifester par </a:t>
            </a:r>
            <a:r>
              <a:rPr lang="fr-FR" sz="900" b="1" dirty="0" smtClean="0"/>
              <a:t>moments </a:t>
            </a:r>
            <a:r>
              <a:rPr lang="fr-FR" sz="900" b="1" dirty="0"/>
              <a:t>une mauvaise foi évidente, en vue de </a:t>
            </a:r>
            <a:r>
              <a:rPr lang="fr-FR" sz="900" b="1" dirty="0" smtClean="0"/>
              <a:t>négocier </a:t>
            </a:r>
            <a:r>
              <a:rPr lang="fr-FR" sz="900" b="1" dirty="0"/>
              <a:t>ou de contourner une règle, </a:t>
            </a:r>
            <a:endParaRPr lang="fr-FR" sz="900" b="1" dirty="0" smtClean="0"/>
          </a:p>
          <a:p>
            <a:r>
              <a:rPr lang="fr-FR" sz="900" b="1" dirty="0" smtClean="0"/>
              <a:t>il </a:t>
            </a:r>
            <a:r>
              <a:rPr lang="fr-FR" sz="900" b="1" dirty="0"/>
              <a:t>fait preuve d’une extrême sensibilité à la promesse tenue, à la parole donnée</a:t>
            </a:r>
            <a:r>
              <a:rPr lang="fr-FR" sz="900" dirty="0"/>
              <a:t>. Car il éprouve un </a:t>
            </a:r>
            <a:r>
              <a:rPr lang="fr-FR" sz="900" b="1" dirty="0"/>
              <a:t>profond besoin de </a:t>
            </a:r>
            <a:r>
              <a:rPr lang="fr-FR" sz="900" b="1" dirty="0" smtClean="0"/>
              <a:t>justice</a:t>
            </a:r>
            <a:r>
              <a:rPr lang="fr-FR" sz="900" dirty="0"/>
              <a:t>, qui constitue un repère émotionnel stable et donc précieux dans la relation</a:t>
            </a:r>
            <a:r>
              <a:rPr lang="fr-FR" sz="900" dirty="0" smtClean="0"/>
              <a:t>.</a:t>
            </a:r>
          </a:p>
          <a:p>
            <a:r>
              <a:rPr lang="fr-FR" sz="900" dirty="0" smtClean="0"/>
              <a:t>il </a:t>
            </a:r>
            <a:r>
              <a:rPr lang="fr-FR" sz="900" dirty="0"/>
              <a:t>s’agit </a:t>
            </a:r>
            <a:r>
              <a:rPr lang="fr-FR" sz="900" b="1" dirty="0"/>
              <a:t>d’un enfant pourvu de sympathie, mais assez dénué d’empathie. </a:t>
            </a:r>
            <a:endParaRPr lang="fr-FR" sz="900" b="1" dirty="0" smtClean="0"/>
          </a:p>
          <a:p>
            <a:endParaRPr lang="fr-FR" sz="900" b="1" dirty="0" smtClean="0"/>
          </a:p>
          <a:p>
            <a:r>
              <a:rPr lang="fr-FR" sz="900" dirty="0" smtClean="0"/>
              <a:t>Son </a:t>
            </a:r>
            <a:r>
              <a:rPr lang="fr-FR" sz="900" dirty="0"/>
              <a:t>côté </a:t>
            </a:r>
            <a:r>
              <a:rPr lang="fr-FR" sz="900" dirty="0" smtClean="0"/>
              <a:t>imprévisible, maladroit, dans </a:t>
            </a:r>
            <a:r>
              <a:rPr lang="fr-FR" sz="900" dirty="0"/>
              <a:t>la relation </a:t>
            </a:r>
            <a:r>
              <a:rPr lang="fr-FR" sz="900" dirty="0" smtClean="0"/>
              <a:t>peut effrayer  </a:t>
            </a:r>
            <a:r>
              <a:rPr lang="fr-FR" sz="900" dirty="0"/>
              <a:t>son entourage, qui, bien que fasciné  par  lui, a  tendance  à  le  tenir  à  distance pour se protéger de ses ardeurs</a:t>
            </a:r>
          </a:p>
          <a:p>
            <a:r>
              <a:rPr lang="fr-FR" sz="900" b="1" dirty="0"/>
              <a:t>Le parcours </a:t>
            </a:r>
            <a:r>
              <a:rPr lang="fr-FR" sz="900" dirty="0"/>
              <a:t>scolaire apparaîtra comme hautement dépendant de la relation à l’enseignant. S’il parvient à se nouer une relation qui dépasse les tentatives </a:t>
            </a:r>
            <a:r>
              <a:rPr lang="fr-FR" sz="900" dirty="0" smtClean="0"/>
              <a:t>régulières </a:t>
            </a:r>
            <a:r>
              <a:rPr lang="fr-FR" sz="900" dirty="0"/>
              <a:t>de cet enfant de questionner les limites </a:t>
            </a:r>
            <a:r>
              <a:rPr lang="fr-FR" sz="900" dirty="0" smtClean="0"/>
              <a:t>posées</a:t>
            </a:r>
            <a:r>
              <a:rPr lang="fr-FR" sz="900" dirty="0"/>
              <a:t>, et </a:t>
            </a:r>
            <a:r>
              <a:rPr lang="fr-FR" sz="900" b="1" dirty="0"/>
              <a:t>qu’il se crée un lien émotionnel entre l’enseignant et lui, alors l’enfant à HPI-C sera en mesure d’exprimer son potentiel. </a:t>
            </a:r>
            <a:endParaRPr lang="fr-FR" sz="900" b="1" dirty="0" smtClean="0"/>
          </a:p>
          <a:p>
            <a:r>
              <a:rPr lang="fr-FR" sz="900" b="1" dirty="0" smtClean="0"/>
              <a:t>Si</a:t>
            </a:r>
            <a:r>
              <a:rPr lang="fr-FR" sz="900" b="1" dirty="0"/>
              <a:t>, en revanche, la relation qui s’installe est basée sur un rapport </a:t>
            </a:r>
            <a:r>
              <a:rPr lang="fr-FR" sz="900" b="1" dirty="0" smtClean="0"/>
              <a:t>frontal</a:t>
            </a:r>
            <a:r>
              <a:rPr lang="fr-FR" sz="900" dirty="0" smtClean="0"/>
              <a:t> </a:t>
            </a:r>
            <a:r>
              <a:rPr lang="fr-FR" sz="900" dirty="0"/>
              <a:t>dont l’objectif principal est d’amener cet enfant à </a:t>
            </a:r>
            <a:r>
              <a:rPr lang="fr-FR" sz="900" b="1" dirty="0"/>
              <a:t>s’adapter au système coûte que coûte, alors les conséquences au niveau des performances scolaires et du comportement peuvent devenir désastreuses</a:t>
            </a:r>
            <a:r>
              <a:rPr lang="fr-FR" sz="900" b="1" dirty="0" smtClean="0"/>
              <a:t>.</a:t>
            </a:r>
          </a:p>
          <a:p>
            <a:r>
              <a:rPr lang="fr-FR" sz="900" dirty="0" smtClean="0"/>
              <a:t>Ces </a:t>
            </a:r>
            <a:r>
              <a:rPr lang="fr-FR" sz="900" dirty="0"/>
              <a:t>atouts </a:t>
            </a:r>
          </a:p>
          <a:p>
            <a:r>
              <a:rPr lang="fr-FR" sz="900" dirty="0"/>
              <a:t>Apprend plus  vite que les autres, a des capacités mémorielle mais ne sait pas apprendre, aime la complexité  par contre  il n’aime pas le travail de révision,  refuse les règles s’il en a pas compris le sens..</a:t>
            </a:r>
          </a:p>
          <a:p>
            <a:endParaRPr lang="fr-FR" sz="900" dirty="0" smtClean="0"/>
          </a:p>
          <a:p>
            <a:endParaRPr lang="fr-FR" sz="900" dirty="0"/>
          </a:p>
          <a:p>
            <a:r>
              <a:rPr lang="fr-FR" sz="900" dirty="0"/>
              <a:t>Personnages et personnalités à HPI-C </a:t>
            </a:r>
          </a:p>
          <a:p>
            <a:r>
              <a:rPr lang="fr-FR" sz="900" dirty="0"/>
              <a:t>Tom Sawyer, Heidi, Sophie (Les Malheurs de Sophie), Aladin, Le Petit Prince, </a:t>
            </a:r>
            <a:r>
              <a:rPr lang="fr-FR" sz="900" dirty="0" err="1" smtClean="0"/>
              <a:t>Dark</a:t>
            </a:r>
            <a:r>
              <a:rPr lang="fr-FR" sz="900" dirty="0" smtClean="0"/>
              <a:t> </a:t>
            </a:r>
            <a:r>
              <a:rPr lang="fr-FR" sz="900" dirty="0" err="1"/>
              <a:t>Vador</a:t>
            </a:r>
            <a:r>
              <a:rPr lang="fr-FR" sz="900" dirty="0"/>
              <a:t>, Calvin (Calvin et Hobbes), Léonard de Vinci, Wolfgang Amadeus Mozart, Vincent van Gogh, Nostradamus, Camille Claudel, Coco Chanel, </a:t>
            </a:r>
            <a:r>
              <a:rPr lang="fr-FR" sz="900" dirty="0" smtClean="0"/>
              <a:t>Napoléon </a:t>
            </a:r>
            <a:r>
              <a:rPr lang="fr-FR" sz="900" dirty="0"/>
              <a:t>1er, Pablo Picasso, Francis Bacon, Salvador </a:t>
            </a:r>
            <a:r>
              <a:rPr lang="fr-FR" sz="900" dirty="0" err="1"/>
              <a:t>Dalì</a:t>
            </a:r>
            <a:r>
              <a:rPr lang="fr-FR" sz="900" dirty="0"/>
              <a:t>, </a:t>
            </a:r>
            <a:r>
              <a:rPr lang="fr-FR" sz="900" dirty="0" smtClean="0"/>
              <a:t>Serge </a:t>
            </a:r>
            <a:r>
              <a:rPr lang="fr-FR" sz="900" dirty="0"/>
              <a:t>Gainsbourg, Jacques Brel, </a:t>
            </a:r>
            <a:r>
              <a:rPr lang="fr-FR" sz="900" dirty="0" smtClean="0"/>
              <a:t>Madonna</a:t>
            </a:r>
            <a:r>
              <a:rPr lang="fr-FR" sz="900" dirty="0"/>
              <a:t>, Mickael Jackson, </a:t>
            </a:r>
            <a:r>
              <a:rPr lang="fr-FR" sz="900" dirty="0" smtClean="0"/>
              <a:t>…..</a:t>
            </a:r>
          </a:p>
          <a:p>
            <a:endParaRPr lang="fr-FR" sz="900" dirty="0" smtClean="0"/>
          </a:p>
          <a:p>
            <a:endParaRPr lang="fr-FR" sz="900" dirty="0" smtClean="0"/>
          </a:p>
          <a:p>
            <a:endParaRPr lang="fr-FR" sz="900" dirty="0" smtClean="0"/>
          </a:p>
          <a:p>
            <a:endParaRPr lang="fr-FR" sz="900" dirty="0"/>
          </a:p>
        </p:txBody>
      </p:sp>
      <p:sp>
        <p:nvSpPr>
          <p:cNvPr id="4" name="Espace réservé du numéro de diapositive 3"/>
          <p:cNvSpPr>
            <a:spLocks noGrp="1"/>
          </p:cNvSpPr>
          <p:nvPr>
            <p:ph type="sldNum" sz="quarter" idx="10"/>
          </p:nvPr>
        </p:nvSpPr>
        <p:spPr/>
        <p:txBody>
          <a:bodyPr/>
          <a:lstStyle/>
          <a:p>
            <a:fld id="{0506A621-0307-42B0-B056-4B4EEF142112}" type="slidenum">
              <a:rPr lang="fr-FR" smtClean="0"/>
              <a:pPr/>
              <a:t>33</a:t>
            </a:fld>
            <a:endParaRPr lang="fr-FR"/>
          </a:p>
        </p:txBody>
      </p:sp>
    </p:spTree>
    <p:extLst>
      <p:ext uri="{BB962C8B-B14F-4D97-AF65-F5344CB8AC3E}">
        <p14:creationId xmlns:p14="http://schemas.microsoft.com/office/powerpoint/2010/main" val="679646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b="1" dirty="0" smtClean="0"/>
              <a:t>Dopamine</a:t>
            </a:r>
            <a:r>
              <a:rPr lang="fr-FR" dirty="0" smtClean="0"/>
              <a:t>, </a:t>
            </a:r>
            <a:r>
              <a:rPr lang="fr-FR" sz="1200" dirty="0" smtClean="0"/>
              <a:t>- Neurotransmetteur de la réussite, qui donne envie, quand on fait des efforts et que cela apporte de la satisfaction, le neurotransmetteur qui nous donne des ailes.</a:t>
            </a:r>
          </a:p>
          <a:p>
            <a:r>
              <a:rPr lang="fr-FR" b="1" dirty="0" smtClean="0"/>
              <a:t>Ocytocine</a:t>
            </a:r>
            <a:r>
              <a:rPr lang="fr-FR" b="0" baseline="0" dirty="0" smtClean="0"/>
              <a:t> </a:t>
            </a:r>
            <a:r>
              <a:rPr lang="fr-FR" sz="1200" dirty="0" smtClean="0"/>
              <a:t>- Neurotransmetteur de l’attachement (sa famille, un bon copain que vous n’avez pas vu depuis longtemps, quand tu penses à eux, quand tu fais un cadeau.</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dirty="0" smtClean="0"/>
              <a:t>Sérotonine</a:t>
            </a:r>
            <a:r>
              <a:rPr lang="fr-FR" sz="1200" dirty="0" smtClean="0"/>
              <a:t> - </a:t>
            </a:r>
            <a:r>
              <a:rPr lang="fr-FR" sz="1200" dirty="0" smtClean="0">
                <a:latin typeface="Garamond"/>
                <a:cs typeface="Garamond"/>
              </a:rPr>
              <a:t>s’impliquer et s’appliquer. C’est de sérotonine en barre, La satisfaction qui arrive dans votre cerveau, de booster à estime de soi. Des petits riens où on s’applique. Du bien être au quotidien.</a:t>
            </a:r>
          </a:p>
          <a:p>
            <a:endParaRPr lang="fr-FR" sz="1200" dirty="0" smtClean="0"/>
          </a:p>
          <a:p>
            <a:r>
              <a:rPr lang="fr-FR" dirty="0" smtClean="0"/>
              <a:t> </a:t>
            </a:r>
            <a:r>
              <a:rPr lang="fr-FR" b="1" dirty="0" smtClean="0"/>
              <a:t>Endorphin</a:t>
            </a:r>
            <a:r>
              <a:rPr lang="fr-FR" b="1" baseline="0" dirty="0" smtClean="0"/>
              <a:t>e - </a:t>
            </a:r>
            <a:r>
              <a:rPr lang="fr-FR" sz="1200" dirty="0" smtClean="0"/>
              <a:t>Neurotransmetteur des sportifs : qui endort la douleur, qui agit par contraste, qui enlève la fatigue, qui permet de continuer en sentant du bien être</a:t>
            </a:r>
            <a:endParaRPr lang="fr-FR" dirty="0"/>
          </a:p>
        </p:txBody>
      </p:sp>
      <p:sp>
        <p:nvSpPr>
          <p:cNvPr id="4" name="Espace réservé du numéro de diapositive 3"/>
          <p:cNvSpPr>
            <a:spLocks noGrp="1"/>
          </p:cNvSpPr>
          <p:nvPr>
            <p:ph type="sldNum" sz="quarter" idx="10"/>
          </p:nvPr>
        </p:nvSpPr>
        <p:spPr/>
        <p:txBody>
          <a:bodyPr/>
          <a:lstStyle/>
          <a:p>
            <a:fld id="{1B5AD16A-2677-48FD-B50F-BFA0BEDD96AA}" type="slidenum">
              <a:rPr lang="fr-FR" smtClean="0"/>
              <a:t>40</a:t>
            </a:fld>
            <a:endParaRPr lang="fr-FR"/>
          </a:p>
        </p:txBody>
      </p:sp>
    </p:spTree>
    <p:extLst>
      <p:ext uri="{BB962C8B-B14F-4D97-AF65-F5344CB8AC3E}">
        <p14:creationId xmlns:p14="http://schemas.microsoft.com/office/powerpoint/2010/main" val="2535801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2124" r="323" b="422"/>
          <a:stretch/>
        </p:blipFill>
        <p:spPr>
          <a:xfrm>
            <a:off x="1524" y="1"/>
            <a:ext cx="12188952" cy="6858000"/>
          </a:xfrm>
          <a:prstGeom prst="rect">
            <a:avLst/>
          </a:prstGeom>
        </p:spPr>
      </p:pic>
      <p:sp>
        <p:nvSpPr>
          <p:cNvPr id="2" name="Title 1"/>
          <p:cNvSpPr>
            <a:spLocks noGrp="1"/>
          </p:cNvSpPr>
          <p:nvPr>
            <p:ph type="ctrTitle"/>
          </p:nvPr>
        </p:nvSpPr>
        <p:spPr>
          <a:xfrm>
            <a:off x="838200" y="533400"/>
            <a:ext cx="8458200" cy="1828800"/>
          </a:xfrm>
        </p:spPr>
        <p:txBody>
          <a:bodyPr anchor="b">
            <a:normAutofit/>
          </a:bodyPr>
          <a:lstStyle>
            <a:lvl1pPr algn="l">
              <a:defRPr sz="4400"/>
            </a:lvl1pPr>
          </a:lstStyle>
          <a:p>
            <a:r>
              <a:rPr lang="fr-FR" smtClean="0"/>
              <a:t>Modifiez le style du titre</a:t>
            </a:r>
            <a:endParaRPr lang="en-US" dirty="0"/>
          </a:p>
        </p:txBody>
      </p:sp>
      <p:sp>
        <p:nvSpPr>
          <p:cNvPr id="3" name="Subtitle 2"/>
          <p:cNvSpPr>
            <a:spLocks noGrp="1"/>
          </p:cNvSpPr>
          <p:nvPr>
            <p:ph type="subTitle" idx="1"/>
          </p:nvPr>
        </p:nvSpPr>
        <p:spPr>
          <a:xfrm>
            <a:off x="838200" y="2438400"/>
            <a:ext cx="7086600" cy="914400"/>
          </a:xfrm>
        </p:spPr>
        <p:txBody>
          <a:bodyPr>
            <a:normAutofit/>
          </a:bodyPr>
          <a:lstStyle>
            <a:lvl1pPr marL="0" indent="0" algn="l">
              <a:spcBef>
                <a:spcPts val="1200"/>
              </a:spcBef>
              <a:buNone/>
              <a:defRPr sz="240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US" dirty="0"/>
          </a:p>
        </p:txBody>
      </p:sp>
    </p:spTree>
    <p:extLst>
      <p:ext uri="{BB962C8B-B14F-4D97-AF65-F5344CB8AC3E}">
        <p14:creationId xmlns:p14="http://schemas.microsoft.com/office/powerpoint/2010/main" val="41544510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Deux images avec légende">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7" name="Freeform 5"/>
          <p:cNvSpPr>
            <a:spLocks/>
          </p:cNvSpPr>
          <p:nvPr/>
        </p:nvSpPr>
        <p:spPr bwMode="gray">
          <a:xfrm>
            <a:off x="762000"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5" name="Picture Placeholder 14"/>
          <p:cNvSpPr>
            <a:spLocks noGrp="1"/>
          </p:cNvSpPr>
          <p:nvPr>
            <p:ph type="pic" sz="quarter" idx="13"/>
          </p:nvPr>
        </p:nvSpPr>
        <p:spPr>
          <a:xfrm>
            <a:off x="992435"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a:noAutofit/>
          </a:bodyPr>
          <a:lstStyle>
            <a:lvl1pPr marL="0" indent="0" algn="ctr">
              <a:buNone/>
              <a:defRPr/>
            </a:lvl1pPr>
          </a:lstStyle>
          <a:p>
            <a:r>
              <a:rPr lang="fr-FR" smtClean="0"/>
              <a:t>Cliquez sur l'icône pour ajouter une image</a:t>
            </a:r>
            <a:endParaRPr lang="en-US"/>
          </a:p>
        </p:txBody>
      </p:sp>
      <p:sp>
        <p:nvSpPr>
          <p:cNvPr id="18" name="Freeform 5"/>
          <p:cNvSpPr>
            <a:spLocks/>
          </p:cNvSpPr>
          <p:nvPr/>
        </p:nvSpPr>
        <p:spPr bwMode="gray">
          <a:xfrm>
            <a:off x="5300133"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9" name="Picture Placeholder 18"/>
          <p:cNvSpPr>
            <a:spLocks noGrp="1"/>
          </p:cNvSpPr>
          <p:nvPr>
            <p:ph type="pic" sz="quarter" idx="15"/>
          </p:nvPr>
        </p:nvSpPr>
        <p:spPr>
          <a:xfrm>
            <a:off x="5530568"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a:noAutofit/>
          </a:bodyPr>
          <a:lstStyle>
            <a:lvl1pPr marL="0" indent="0" algn="ctr">
              <a:buNone/>
              <a:defRPr/>
            </a:lvl1pPr>
          </a:lstStyle>
          <a:p>
            <a:r>
              <a:rPr lang="fr-FR" smtClean="0"/>
              <a:t>Cliquez sur l'icône pour ajouter une image</a:t>
            </a:r>
            <a:endParaRPr lang="en-US"/>
          </a:p>
        </p:txBody>
      </p:sp>
      <p:sp>
        <p:nvSpPr>
          <p:cNvPr id="17" name="Text Placeholder 16"/>
          <p:cNvSpPr>
            <a:spLocks noGrp="1"/>
          </p:cNvSpPr>
          <p:nvPr>
            <p:ph type="body" sz="quarter" idx="14"/>
          </p:nvPr>
        </p:nvSpPr>
        <p:spPr>
          <a:xfrm>
            <a:off x="1028581" y="5305425"/>
            <a:ext cx="3566160" cy="1097280"/>
          </a:xfrm>
        </p:spPr>
        <p:txBody>
          <a:bodyPr>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a:r>
              <a:rPr lang="fr-FR" smtClean="0"/>
              <a:t>Modifiez les styles du texte du masque</a:t>
            </a:r>
          </a:p>
        </p:txBody>
      </p:sp>
      <p:sp>
        <p:nvSpPr>
          <p:cNvPr id="20" name="Text Placeholder 16"/>
          <p:cNvSpPr>
            <a:spLocks noGrp="1"/>
          </p:cNvSpPr>
          <p:nvPr>
            <p:ph type="body" sz="quarter" idx="16"/>
          </p:nvPr>
        </p:nvSpPr>
        <p:spPr>
          <a:xfrm>
            <a:off x="5566714" y="5305425"/>
            <a:ext cx="3566160" cy="1097280"/>
          </a:xfrm>
        </p:spPr>
        <p:txBody>
          <a:bodyPr>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a:r>
              <a:rPr lang="fr-FR" smtClean="0"/>
              <a:t>Modifiez les styles du texte du masque</a:t>
            </a:r>
          </a:p>
        </p:txBody>
      </p:sp>
    </p:spTree>
    <p:extLst>
      <p:ext uri="{BB962C8B-B14F-4D97-AF65-F5344CB8AC3E}">
        <p14:creationId xmlns:p14="http://schemas.microsoft.com/office/powerpoint/2010/main" val="20377723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rois images avec légendes">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7" name="Freeform 5"/>
          <p:cNvSpPr>
            <a:spLocks/>
          </p:cNvSpPr>
          <p:nvPr/>
        </p:nvSpPr>
        <p:spPr bwMode="gray">
          <a:xfrm>
            <a:off x="762000" y="933449"/>
            <a:ext cx="53340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5" name="Picture Placeholder 14"/>
          <p:cNvSpPr>
            <a:spLocks noGrp="1"/>
          </p:cNvSpPr>
          <p:nvPr>
            <p:ph type="pic" sz="quarter" idx="13"/>
          </p:nvPr>
        </p:nvSpPr>
        <p:spPr>
          <a:xfrm>
            <a:off x="991888" y="1113022"/>
            <a:ext cx="4874224"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a:noAutofit/>
          </a:bodyPr>
          <a:lstStyle>
            <a:lvl1pPr marL="0" indent="0" algn="ctr">
              <a:buNone/>
              <a:defRPr/>
            </a:lvl1pPr>
          </a:lstStyle>
          <a:p>
            <a:r>
              <a:rPr lang="fr-FR" smtClean="0"/>
              <a:t>Cliquez sur l'icône pour ajouter une image</a:t>
            </a:r>
            <a:endParaRPr lang="en-US"/>
          </a:p>
        </p:txBody>
      </p:sp>
      <p:sp>
        <p:nvSpPr>
          <p:cNvPr id="18" name="Freeform 5"/>
          <p:cNvSpPr>
            <a:spLocks/>
          </p:cNvSpPr>
          <p:nvPr/>
        </p:nvSpPr>
        <p:spPr bwMode="gray">
          <a:xfrm>
            <a:off x="6323873" y="967316"/>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9" name="Picture Placeholder 18"/>
          <p:cNvSpPr>
            <a:spLocks noGrp="1"/>
          </p:cNvSpPr>
          <p:nvPr>
            <p:ph type="pic" sz="quarter" idx="15"/>
          </p:nvPr>
        </p:nvSpPr>
        <p:spPr>
          <a:xfrm>
            <a:off x="6506025" y="1109743"/>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a:noAutofit/>
          </a:bodyPr>
          <a:lstStyle>
            <a:lvl1pPr marL="0" indent="0" algn="ctr">
              <a:buNone/>
              <a:defRPr/>
            </a:lvl1pPr>
          </a:lstStyle>
          <a:p>
            <a:r>
              <a:rPr lang="fr-FR" smtClean="0"/>
              <a:t>Cliquez sur l'icône pour ajouter une image</a:t>
            </a:r>
            <a:endParaRPr lang="en-US"/>
          </a:p>
        </p:txBody>
      </p:sp>
      <p:sp>
        <p:nvSpPr>
          <p:cNvPr id="17" name="Text Placeholder 16"/>
          <p:cNvSpPr>
            <a:spLocks noGrp="1"/>
          </p:cNvSpPr>
          <p:nvPr>
            <p:ph type="body" sz="quarter" idx="14"/>
          </p:nvPr>
        </p:nvSpPr>
        <p:spPr>
          <a:xfrm>
            <a:off x="1028581" y="5919255"/>
            <a:ext cx="8104082" cy="497420"/>
          </a:xfrm>
        </p:spPr>
        <p:txBody>
          <a:bodyPr>
            <a:normAutofit/>
          </a:bodyPr>
          <a:lstStyle>
            <a:lvl1pPr marL="0" indent="0">
              <a:spcBef>
                <a:spcPts val="0"/>
              </a:spcBef>
              <a:buNone/>
              <a:defRPr sz="16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a:r>
              <a:rPr lang="fr-FR" smtClean="0"/>
              <a:t>Modifiez les styles du texte du masque</a:t>
            </a:r>
          </a:p>
        </p:txBody>
      </p:sp>
      <p:sp>
        <p:nvSpPr>
          <p:cNvPr id="12" name="Freeform 5"/>
          <p:cNvSpPr>
            <a:spLocks/>
          </p:cNvSpPr>
          <p:nvPr/>
        </p:nvSpPr>
        <p:spPr bwMode="gray">
          <a:xfrm>
            <a:off x="6323873" y="3060954"/>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3" name="Picture Placeholder 12"/>
          <p:cNvSpPr>
            <a:spLocks noGrp="1"/>
          </p:cNvSpPr>
          <p:nvPr>
            <p:ph type="pic" sz="quarter" idx="16"/>
          </p:nvPr>
        </p:nvSpPr>
        <p:spPr>
          <a:xfrm>
            <a:off x="6506025" y="3203381"/>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a:noAutofit/>
          </a:bodyPr>
          <a:lstStyle>
            <a:lvl1pPr marL="0" indent="0" algn="ctr">
              <a:buNone/>
              <a:defRPr/>
            </a:lvl1pPr>
          </a:lstStyle>
          <a:p>
            <a:r>
              <a:rPr lang="fr-FR" smtClean="0"/>
              <a:t>Cliquez sur l'icône pour ajouter une image</a:t>
            </a:r>
            <a:endParaRPr lang="en-US"/>
          </a:p>
        </p:txBody>
      </p:sp>
      <p:sp>
        <p:nvSpPr>
          <p:cNvPr id="2" name="Title 1"/>
          <p:cNvSpPr>
            <a:spLocks noGrp="1"/>
          </p:cNvSpPr>
          <p:nvPr>
            <p:ph type="title"/>
          </p:nvPr>
        </p:nvSpPr>
        <p:spPr>
          <a:xfrm>
            <a:off x="1028580" y="5305424"/>
            <a:ext cx="8104083" cy="579921"/>
          </a:xfrm>
        </p:spPr>
        <p:txBody>
          <a:bodyPr>
            <a:normAutofit/>
          </a:bodyPr>
          <a:lstStyle>
            <a:lvl1pPr>
              <a:defRPr sz="2400">
                <a:solidFill>
                  <a:schemeClr val="accent1"/>
                </a:solidFill>
              </a:defRPr>
            </a:lvl1pPr>
          </a:lstStyle>
          <a:p>
            <a:r>
              <a:rPr lang="fr-FR" smtClean="0"/>
              <a:t>Modifiez le style du titre</a:t>
            </a:r>
            <a:endParaRPr lang="en-US" dirty="0"/>
          </a:p>
        </p:txBody>
      </p:sp>
    </p:spTree>
    <p:extLst>
      <p:ext uri="{BB962C8B-B14F-4D97-AF65-F5344CB8AC3E}">
        <p14:creationId xmlns:p14="http://schemas.microsoft.com/office/powerpoint/2010/main" val="10177923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nq images">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3" y="283"/>
            <a:ext cx="12188952" cy="6859715"/>
          </a:xfrm>
          <a:prstGeom prst="rect">
            <a:avLst/>
          </a:prstGeom>
        </p:spPr>
      </p:pic>
      <p:sp>
        <p:nvSpPr>
          <p:cNvPr id="8" name="Freeform 5"/>
          <p:cNvSpPr>
            <a:spLocks/>
          </p:cNvSpPr>
          <p:nvPr/>
        </p:nvSpPr>
        <p:spPr bwMode="gray">
          <a:xfrm>
            <a:off x="4182533" y="265044"/>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9" name="Picture Placeholder 8"/>
          <p:cNvSpPr>
            <a:spLocks noGrp="1"/>
          </p:cNvSpPr>
          <p:nvPr>
            <p:ph type="pic" sz="quarter" idx="13"/>
          </p:nvPr>
        </p:nvSpPr>
        <p:spPr>
          <a:xfrm>
            <a:off x="4424435" y="436315"/>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a:noAutofit/>
          </a:bodyPr>
          <a:lstStyle>
            <a:lvl1pPr marL="0" indent="0" algn="ctr">
              <a:buNone/>
              <a:defRPr/>
            </a:lvl1pPr>
          </a:lstStyle>
          <a:p>
            <a:r>
              <a:rPr lang="fr-FR" smtClean="0"/>
              <a:t>Cliquez sur l'icône pour ajouter une image</a:t>
            </a:r>
            <a:endParaRPr lang="en-US"/>
          </a:p>
        </p:txBody>
      </p:sp>
      <p:sp>
        <p:nvSpPr>
          <p:cNvPr id="10" name="Freeform 5"/>
          <p:cNvSpPr>
            <a:spLocks/>
          </p:cNvSpPr>
          <p:nvPr/>
        </p:nvSpPr>
        <p:spPr bwMode="gray">
          <a:xfrm>
            <a:off x="816188" y="384723"/>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1" name="Picture Placeholder 10"/>
          <p:cNvSpPr>
            <a:spLocks noGrp="1"/>
          </p:cNvSpPr>
          <p:nvPr>
            <p:ph type="pic" sz="quarter" idx="15"/>
          </p:nvPr>
        </p:nvSpPr>
        <p:spPr>
          <a:xfrm>
            <a:off x="1013022" y="538232"/>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a:noAutofit/>
          </a:bodyPr>
          <a:lstStyle>
            <a:lvl1pPr marL="0" indent="0" algn="ctr">
              <a:buNone/>
              <a:defRPr/>
            </a:lvl1pPr>
          </a:lstStyle>
          <a:p>
            <a:r>
              <a:rPr lang="fr-FR" smtClean="0"/>
              <a:t>Cliquez sur l'icône pour ajouter une image</a:t>
            </a:r>
            <a:endParaRPr lang="en-US"/>
          </a:p>
        </p:txBody>
      </p:sp>
      <p:sp>
        <p:nvSpPr>
          <p:cNvPr id="12" name="Freeform 5"/>
          <p:cNvSpPr>
            <a:spLocks/>
          </p:cNvSpPr>
          <p:nvPr/>
        </p:nvSpPr>
        <p:spPr bwMode="gray">
          <a:xfrm>
            <a:off x="816188" y="2478361"/>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3" name="Picture Placeholder 12"/>
          <p:cNvSpPr>
            <a:spLocks noGrp="1"/>
          </p:cNvSpPr>
          <p:nvPr>
            <p:ph type="pic" sz="quarter" idx="16"/>
          </p:nvPr>
        </p:nvSpPr>
        <p:spPr>
          <a:xfrm>
            <a:off x="1013022" y="2631870"/>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a:noAutofit/>
          </a:bodyPr>
          <a:lstStyle>
            <a:lvl1pPr marL="0" indent="0" algn="ctr">
              <a:buNone/>
              <a:defRPr/>
            </a:lvl1pPr>
          </a:lstStyle>
          <a:p>
            <a:r>
              <a:rPr lang="fr-FR" smtClean="0"/>
              <a:t>Cliquez sur l'icône pour ajouter une image</a:t>
            </a:r>
            <a:endParaRPr lang="en-US"/>
          </a:p>
        </p:txBody>
      </p:sp>
      <p:sp>
        <p:nvSpPr>
          <p:cNvPr id="14" name="Freeform 5"/>
          <p:cNvSpPr>
            <a:spLocks/>
          </p:cNvSpPr>
          <p:nvPr/>
        </p:nvSpPr>
        <p:spPr bwMode="gray">
          <a:xfrm>
            <a:off x="816188" y="4571999"/>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5" name="Picture Placeholder 14"/>
          <p:cNvSpPr>
            <a:spLocks noGrp="1"/>
          </p:cNvSpPr>
          <p:nvPr>
            <p:ph type="pic" sz="quarter" idx="17"/>
          </p:nvPr>
        </p:nvSpPr>
        <p:spPr>
          <a:xfrm>
            <a:off x="1013022" y="4725508"/>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a:noAutofit/>
          </a:bodyPr>
          <a:lstStyle>
            <a:lvl1pPr marL="0" indent="0" algn="ctr">
              <a:buNone/>
              <a:defRPr/>
            </a:lvl1pPr>
          </a:lstStyle>
          <a:p>
            <a:r>
              <a:rPr lang="fr-FR" smtClean="0"/>
              <a:t>Cliquez sur l'icône pour ajouter une image</a:t>
            </a:r>
            <a:endParaRPr lang="en-US"/>
          </a:p>
        </p:txBody>
      </p:sp>
      <p:sp>
        <p:nvSpPr>
          <p:cNvPr id="20" name="Freeform 5"/>
          <p:cNvSpPr>
            <a:spLocks/>
          </p:cNvSpPr>
          <p:nvPr/>
        </p:nvSpPr>
        <p:spPr bwMode="gray">
          <a:xfrm>
            <a:off x="4182533" y="3448511"/>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21" name="Picture Placeholder 20"/>
          <p:cNvSpPr>
            <a:spLocks noGrp="1"/>
          </p:cNvSpPr>
          <p:nvPr>
            <p:ph type="pic" sz="quarter" idx="18"/>
          </p:nvPr>
        </p:nvSpPr>
        <p:spPr>
          <a:xfrm>
            <a:off x="4424435" y="3619782"/>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a:noAutofit/>
          </a:bodyPr>
          <a:lstStyle>
            <a:lvl1pPr marL="0" indent="0" algn="ctr">
              <a:buNone/>
              <a:defRPr/>
            </a:lvl1pPr>
          </a:lstStyle>
          <a:p>
            <a:r>
              <a:rPr lang="fr-FR" smtClean="0"/>
              <a:t>Cliquez sur l'icône pour ajouter une image</a:t>
            </a:r>
            <a:endParaRPr lang="en-US"/>
          </a:p>
        </p:txBody>
      </p:sp>
    </p:spTree>
    <p:extLst>
      <p:ext uri="{BB962C8B-B14F-4D97-AF65-F5344CB8AC3E}">
        <p14:creationId xmlns:p14="http://schemas.microsoft.com/office/powerpoint/2010/main" val="8646726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JF. LAURENT</a:t>
            </a:r>
            <a:endParaRPr lang="en-US"/>
          </a:p>
        </p:txBody>
      </p:sp>
      <p:sp>
        <p:nvSpPr>
          <p:cNvPr id="6" name="Slide Number Placeholder 5"/>
          <p:cNvSpPr>
            <a:spLocks noGrp="1"/>
          </p:cNvSpPr>
          <p:nvPr>
            <p:ph type="sldNum" sz="quarter" idx="12"/>
          </p:nvPr>
        </p:nvSpPr>
        <p:spPr/>
        <p:txBody>
          <a:bodyPr/>
          <a:lstStyle/>
          <a:p>
            <a:fld id="{289D71E3-7D81-4C24-B9D8-6B108755C64C}" type="slidenum">
              <a:rPr lang="en-US" smtClean="0"/>
              <a:t>‹#›</a:t>
            </a:fld>
            <a:endParaRPr lang="en-US"/>
          </a:p>
        </p:txBody>
      </p:sp>
    </p:spTree>
    <p:extLst>
      <p:ext uri="{BB962C8B-B14F-4D97-AF65-F5344CB8AC3E}">
        <p14:creationId xmlns:p14="http://schemas.microsoft.com/office/powerpoint/2010/main" val="14432610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365125"/>
            <a:ext cx="1828799" cy="4940300"/>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1524000" y="365125"/>
            <a:ext cx="6858000" cy="49403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JF. LAURENT</a:t>
            </a:r>
            <a:endParaRPr lang="en-US"/>
          </a:p>
        </p:txBody>
      </p:sp>
      <p:sp>
        <p:nvSpPr>
          <p:cNvPr id="6" name="Slide Number Placeholder 5"/>
          <p:cNvSpPr>
            <a:spLocks noGrp="1"/>
          </p:cNvSpPr>
          <p:nvPr>
            <p:ph type="sldNum" sz="quarter" idx="12"/>
          </p:nvPr>
        </p:nvSpPr>
        <p:spPr/>
        <p:txBody>
          <a:bodyPr/>
          <a:lstStyle/>
          <a:p>
            <a:fld id="{289D71E3-7D81-4C24-B9D8-6B108755C64C}" type="slidenum">
              <a:rPr lang="en-US" smtClean="0"/>
              <a:t>‹#›</a:t>
            </a:fld>
            <a:endParaRPr lang="en-US"/>
          </a:p>
        </p:txBody>
      </p:sp>
    </p:spTree>
    <p:extLst>
      <p:ext uri="{BB962C8B-B14F-4D97-AF65-F5344CB8AC3E}">
        <p14:creationId xmlns:p14="http://schemas.microsoft.com/office/powerpoint/2010/main" val="39262447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anchor="b">
            <a:normAutofit/>
          </a:bodyPr>
          <a:lstStyle>
            <a:lvl1pPr algn="l">
              <a:defRPr sz="5400"/>
            </a:lvl1pPr>
          </a:lstStyle>
          <a:p>
            <a:r>
              <a:rPr lang="fr-FR" smtClean="0"/>
              <a:t>Modifiez le style du titre</a:t>
            </a:r>
            <a:endParaRPr/>
          </a:p>
        </p:txBody>
      </p:sp>
      <p:sp>
        <p:nvSpPr>
          <p:cNvPr id="3" name="Subtitle 2"/>
          <p:cNvSpPr>
            <a:spLocks noGrp="1"/>
          </p:cNvSpPr>
          <p:nvPr>
            <p:ph type="subTitle" idx="1"/>
          </p:nvPr>
        </p:nvSpPr>
        <p:spPr>
          <a:xfrm>
            <a:off x="4265610" y="3733800"/>
            <a:ext cx="68580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a:p>
        </p:txBody>
      </p:sp>
    </p:spTree>
    <p:extLst>
      <p:ext uri="{BB962C8B-B14F-4D97-AF65-F5344CB8AC3E}">
        <p14:creationId xmlns:p14="http://schemas.microsoft.com/office/powerpoint/2010/main" val="611665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endParaRPr>
              <a:solidFill>
                <a:srgbClr val="9A5315"/>
              </a:solidFill>
            </a:endParaRPr>
          </a:p>
        </p:txBody>
      </p:sp>
      <p:sp>
        <p:nvSpPr>
          <p:cNvPr id="5" name="Footer Placeholder 4"/>
          <p:cNvSpPr>
            <a:spLocks noGrp="1"/>
          </p:cNvSpPr>
          <p:nvPr>
            <p:ph type="ftr" sz="quarter" idx="11"/>
          </p:nvPr>
        </p:nvSpPr>
        <p:spPr/>
        <p:txBody>
          <a:bodyPr/>
          <a:lstStyle/>
          <a:p>
            <a:r>
              <a:rPr lang="fr-FR" smtClean="0">
                <a:solidFill>
                  <a:srgbClr val="9A5315"/>
                </a:solidFill>
              </a:rPr>
              <a:t>JF. LAURENT</a:t>
            </a:r>
            <a:endParaRPr>
              <a:solidFill>
                <a:srgbClr val="9A5315"/>
              </a:solidFill>
            </a:endParaRPr>
          </a:p>
        </p:txBody>
      </p:sp>
      <p:sp>
        <p:nvSpPr>
          <p:cNvPr id="6" name="Slide Number Placeholder 5"/>
          <p:cNvSpPr>
            <a:spLocks noGrp="1"/>
          </p:cNvSpPr>
          <p:nvPr>
            <p:ph type="sldNum" sz="quarter" idx="12"/>
          </p:nvPr>
        </p:nvSpPr>
        <p:spPr/>
        <p:txBody>
          <a:bodyPr/>
          <a:lstStyle/>
          <a:p>
            <a:fld id="{022B156B-59AE-415F-B24B-8756D48BB977}" type="slidenum">
              <a:rPr>
                <a:solidFill>
                  <a:srgbClr val="9A5315"/>
                </a:solidFill>
              </a:rPr>
              <a:pPr/>
              <a:t>‹#›</a:t>
            </a:fld>
            <a:endParaRPr>
              <a:solidFill>
                <a:srgbClr val="9A5315"/>
              </a:solidFill>
            </a:endParaRPr>
          </a:p>
        </p:txBody>
      </p:sp>
    </p:spTree>
    <p:extLst>
      <p:ext uri="{BB962C8B-B14F-4D97-AF65-F5344CB8AC3E}">
        <p14:creationId xmlns:p14="http://schemas.microsoft.com/office/powerpoint/2010/main" val="18876882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anchor="b">
            <a:normAutofit/>
          </a:bodyPr>
          <a:lstStyle>
            <a:lvl1pPr>
              <a:defRPr sz="4400"/>
            </a:lvl1pPr>
          </a:lstStyle>
          <a:p>
            <a:r>
              <a:rPr lang="fr-FR" smtClean="0"/>
              <a:t>Modifiez le style du titre</a:t>
            </a:r>
            <a:endParaRPr/>
          </a:p>
        </p:txBody>
      </p:sp>
      <p:sp>
        <p:nvSpPr>
          <p:cNvPr id="3" name="Text Placeholder 2"/>
          <p:cNvSpPr>
            <a:spLocks noGrp="1"/>
          </p:cNvSpPr>
          <p:nvPr>
            <p:ph type="body" idx="1"/>
          </p:nvPr>
        </p:nvSpPr>
        <p:spPr>
          <a:xfrm>
            <a:off x="4265610" y="3733800"/>
            <a:ext cx="68580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Tree>
    <p:extLst>
      <p:ext uri="{BB962C8B-B14F-4D97-AF65-F5344CB8AC3E}">
        <p14:creationId xmlns:p14="http://schemas.microsoft.com/office/powerpoint/2010/main" val="117305630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sz="half" idx="1"/>
          </p:nvPr>
        </p:nvSpPr>
        <p:spPr>
          <a:xfrm>
            <a:off x="1065212" y="1825625"/>
            <a:ext cx="4954588" cy="41879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Content Placeholder 3"/>
          <p:cNvSpPr>
            <a:spLocks noGrp="1"/>
          </p:cNvSpPr>
          <p:nvPr>
            <p:ph sz="half" idx="2"/>
          </p:nvPr>
        </p:nvSpPr>
        <p:spPr>
          <a:xfrm>
            <a:off x="6172200" y="1825625"/>
            <a:ext cx="4951414" cy="41879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Date Placeholder 4"/>
          <p:cNvSpPr>
            <a:spLocks noGrp="1"/>
          </p:cNvSpPr>
          <p:nvPr>
            <p:ph type="dt" sz="half" idx="10"/>
          </p:nvPr>
        </p:nvSpPr>
        <p:spPr/>
        <p:txBody>
          <a:bodyPr/>
          <a:lstStyle/>
          <a:p>
            <a:endParaRPr>
              <a:solidFill>
                <a:srgbClr val="9A5315"/>
              </a:solidFill>
            </a:endParaRPr>
          </a:p>
        </p:txBody>
      </p:sp>
      <p:sp>
        <p:nvSpPr>
          <p:cNvPr id="6" name="Footer Placeholder 5"/>
          <p:cNvSpPr>
            <a:spLocks noGrp="1"/>
          </p:cNvSpPr>
          <p:nvPr>
            <p:ph type="ftr" sz="quarter" idx="11"/>
          </p:nvPr>
        </p:nvSpPr>
        <p:spPr/>
        <p:txBody>
          <a:bodyPr/>
          <a:lstStyle/>
          <a:p>
            <a:r>
              <a:rPr lang="fr-FR" smtClean="0">
                <a:solidFill>
                  <a:srgbClr val="9A5315"/>
                </a:solidFill>
              </a:rPr>
              <a:t>JF. LAURENT</a:t>
            </a:r>
            <a:endParaRPr>
              <a:solidFill>
                <a:srgbClr val="9A5315"/>
              </a:solidFill>
            </a:endParaRPr>
          </a:p>
        </p:txBody>
      </p:sp>
      <p:sp>
        <p:nvSpPr>
          <p:cNvPr id="7" name="Slide Number Placeholder 6"/>
          <p:cNvSpPr>
            <a:spLocks noGrp="1"/>
          </p:cNvSpPr>
          <p:nvPr>
            <p:ph type="sldNum" sz="quarter" idx="12"/>
          </p:nvPr>
        </p:nvSpPr>
        <p:spPr/>
        <p:txBody>
          <a:bodyPr/>
          <a:lstStyle/>
          <a:p>
            <a:fld id="{022B156B-59AE-415F-B24B-8756D48BB977}" type="slidenum">
              <a:rPr>
                <a:solidFill>
                  <a:srgbClr val="9A5315"/>
                </a:solidFill>
              </a:rPr>
              <a:pPr/>
              <a:t>‹#›</a:t>
            </a:fld>
            <a:endParaRPr>
              <a:solidFill>
                <a:srgbClr val="9A5315"/>
              </a:solidFill>
            </a:endParaRPr>
          </a:p>
        </p:txBody>
      </p:sp>
    </p:spTree>
    <p:extLst>
      <p:ext uri="{BB962C8B-B14F-4D97-AF65-F5344CB8AC3E}">
        <p14:creationId xmlns:p14="http://schemas.microsoft.com/office/powerpoint/2010/main" val="20555791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Text Placeholder 2"/>
          <p:cNvSpPr>
            <a:spLocks noGrp="1"/>
          </p:cNvSpPr>
          <p:nvPr>
            <p:ph type="body" idx="1"/>
          </p:nvPr>
        </p:nvSpPr>
        <p:spPr>
          <a:xfrm>
            <a:off x="1069848"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069848" y="2505075"/>
            <a:ext cx="4956048" cy="3476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Text Placeholder 4"/>
          <p:cNvSpPr>
            <a:spLocks noGrp="1"/>
          </p:cNvSpPr>
          <p:nvPr>
            <p:ph type="body" sz="quarter" idx="3"/>
          </p:nvPr>
        </p:nvSpPr>
        <p:spPr>
          <a:xfrm>
            <a:off x="6172200"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172200" y="2505075"/>
            <a:ext cx="4956048" cy="3476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7" name="Date Placeholder 6"/>
          <p:cNvSpPr>
            <a:spLocks noGrp="1"/>
          </p:cNvSpPr>
          <p:nvPr>
            <p:ph type="dt" sz="half" idx="10"/>
          </p:nvPr>
        </p:nvSpPr>
        <p:spPr/>
        <p:txBody>
          <a:bodyPr/>
          <a:lstStyle/>
          <a:p>
            <a:endParaRPr>
              <a:solidFill>
                <a:srgbClr val="9A5315"/>
              </a:solidFill>
            </a:endParaRPr>
          </a:p>
        </p:txBody>
      </p:sp>
      <p:sp>
        <p:nvSpPr>
          <p:cNvPr id="8" name="Footer Placeholder 7"/>
          <p:cNvSpPr>
            <a:spLocks noGrp="1"/>
          </p:cNvSpPr>
          <p:nvPr>
            <p:ph type="ftr" sz="quarter" idx="11"/>
          </p:nvPr>
        </p:nvSpPr>
        <p:spPr/>
        <p:txBody>
          <a:bodyPr/>
          <a:lstStyle/>
          <a:p>
            <a:r>
              <a:rPr lang="fr-FR" smtClean="0">
                <a:solidFill>
                  <a:srgbClr val="9A5315"/>
                </a:solidFill>
              </a:rPr>
              <a:t>JF. LAURENT</a:t>
            </a:r>
            <a:endParaRPr>
              <a:solidFill>
                <a:srgbClr val="9A5315"/>
              </a:solidFill>
            </a:endParaRPr>
          </a:p>
        </p:txBody>
      </p:sp>
      <p:sp>
        <p:nvSpPr>
          <p:cNvPr id="9" name="Slide Number Placeholder 8"/>
          <p:cNvSpPr>
            <a:spLocks noGrp="1"/>
          </p:cNvSpPr>
          <p:nvPr>
            <p:ph type="sldNum" sz="quarter" idx="12"/>
          </p:nvPr>
        </p:nvSpPr>
        <p:spPr/>
        <p:txBody>
          <a:bodyPr/>
          <a:lstStyle/>
          <a:p>
            <a:fld id="{022B156B-59AE-415F-B24B-8756D48BB977}" type="slidenum">
              <a:rPr>
                <a:solidFill>
                  <a:srgbClr val="9A5315"/>
                </a:solidFill>
              </a:rPr>
              <a:pPr/>
              <a:t>‹#›</a:t>
            </a:fld>
            <a:endParaRPr>
              <a:solidFill>
                <a:srgbClr val="9A5315"/>
              </a:solidFill>
            </a:endParaRPr>
          </a:p>
        </p:txBody>
      </p:sp>
    </p:spTree>
    <p:extLst>
      <p:ext uri="{BB962C8B-B14F-4D97-AF65-F5344CB8AC3E}">
        <p14:creationId xmlns:p14="http://schemas.microsoft.com/office/powerpoint/2010/main" val="2175805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JF. LAURENT</a:t>
            </a:r>
            <a:endParaRPr lang="en-US"/>
          </a:p>
        </p:txBody>
      </p:sp>
      <p:sp>
        <p:nvSpPr>
          <p:cNvPr id="6" name="Slide Number Placeholder 5"/>
          <p:cNvSpPr>
            <a:spLocks noGrp="1"/>
          </p:cNvSpPr>
          <p:nvPr>
            <p:ph type="sldNum" sz="quarter" idx="12"/>
          </p:nvPr>
        </p:nvSpPr>
        <p:spPr/>
        <p:txBody>
          <a:bodyPr/>
          <a:lstStyle/>
          <a:p>
            <a:fld id="{289D71E3-7D81-4C24-B9D8-6B108755C64C}" type="slidenum">
              <a:rPr lang="en-US" smtClean="0"/>
              <a:t>‹#›</a:t>
            </a:fld>
            <a:endParaRPr lang="en-US"/>
          </a:p>
        </p:txBody>
      </p:sp>
    </p:spTree>
    <p:extLst>
      <p:ext uri="{BB962C8B-B14F-4D97-AF65-F5344CB8AC3E}">
        <p14:creationId xmlns:p14="http://schemas.microsoft.com/office/powerpoint/2010/main" val="10357397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Date Placeholder 2"/>
          <p:cNvSpPr>
            <a:spLocks noGrp="1"/>
          </p:cNvSpPr>
          <p:nvPr>
            <p:ph type="dt" sz="half" idx="10"/>
          </p:nvPr>
        </p:nvSpPr>
        <p:spPr/>
        <p:txBody>
          <a:bodyPr/>
          <a:lstStyle/>
          <a:p>
            <a:endParaRPr>
              <a:solidFill>
                <a:srgbClr val="9A5315"/>
              </a:solidFill>
            </a:endParaRPr>
          </a:p>
        </p:txBody>
      </p:sp>
      <p:sp>
        <p:nvSpPr>
          <p:cNvPr id="4" name="Footer Placeholder 3"/>
          <p:cNvSpPr>
            <a:spLocks noGrp="1"/>
          </p:cNvSpPr>
          <p:nvPr>
            <p:ph type="ftr" sz="quarter" idx="11"/>
          </p:nvPr>
        </p:nvSpPr>
        <p:spPr/>
        <p:txBody>
          <a:bodyPr/>
          <a:lstStyle/>
          <a:p>
            <a:r>
              <a:rPr lang="fr-FR" smtClean="0">
                <a:solidFill>
                  <a:srgbClr val="9A5315"/>
                </a:solidFill>
              </a:rPr>
              <a:t>JF. LAURENT</a:t>
            </a:r>
            <a:endParaRPr>
              <a:solidFill>
                <a:srgbClr val="9A5315"/>
              </a:solidFill>
            </a:endParaRPr>
          </a:p>
        </p:txBody>
      </p:sp>
      <p:sp>
        <p:nvSpPr>
          <p:cNvPr id="5" name="Slide Number Placeholder 4"/>
          <p:cNvSpPr>
            <a:spLocks noGrp="1"/>
          </p:cNvSpPr>
          <p:nvPr>
            <p:ph type="sldNum" sz="quarter" idx="12"/>
          </p:nvPr>
        </p:nvSpPr>
        <p:spPr/>
        <p:txBody>
          <a:bodyPr/>
          <a:lstStyle/>
          <a:p>
            <a:fld id="{022B156B-59AE-415F-B24B-8756D48BB977}" type="slidenum">
              <a:rPr>
                <a:solidFill>
                  <a:srgbClr val="9A5315"/>
                </a:solidFill>
              </a:rPr>
              <a:pPr/>
              <a:t>‹#›</a:t>
            </a:fld>
            <a:endParaRPr>
              <a:solidFill>
                <a:srgbClr val="9A5315"/>
              </a:solidFill>
            </a:endParaRPr>
          </a:p>
        </p:txBody>
      </p:sp>
    </p:spTree>
    <p:extLst>
      <p:ext uri="{BB962C8B-B14F-4D97-AF65-F5344CB8AC3E}">
        <p14:creationId xmlns:p14="http://schemas.microsoft.com/office/powerpoint/2010/main" val="17077856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a:solidFill>
                <a:srgbClr val="9A5315"/>
              </a:solidFill>
            </a:endParaRPr>
          </a:p>
        </p:txBody>
      </p:sp>
      <p:sp>
        <p:nvSpPr>
          <p:cNvPr id="3" name="Footer Placeholder 2"/>
          <p:cNvSpPr>
            <a:spLocks noGrp="1"/>
          </p:cNvSpPr>
          <p:nvPr>
            <p:ph type="ftr" sz="quarter" idx="11"/>
          </p:nvPr>
        </p:nvSpPr>
        <p:spPr/>
        <p:txBody>
          <a:bodyPr/>
          <a:lstStyle/>
          <a:p>
            <a:r>
              <a:rPr lang="fr-FR" smtClean="0">
                <a:solidFill>
                  <a:srgbClr val="9A5315"/>
                </a:solidFill>
              </a:rPr>
              <a:t>JF. LAURENT</a:t>
            </a:r>
            <a:endParaRPr>
              <a:solidFill>
                <a:srgbClr val="9A5315"/>
              </a:solidFill>
            </a:endParaRPr>
          </a:p>
        </p:txBody>
      </p:sp>
      <p:sp>
        <p:nvSpPr>
          <p:cNvPr id="4" name="Slide Number Placeholder 3"/>
          <p:cNvSpPr>
            <a:spLocks noGrp="1"/>
          </p:cNvSpPr>
          <p:nvPr>
            <p:ph type="sldNum" sz="quarter" idx="12"/>
          </p:nvPr>
        </p:nvSpPr>
        <p:spPr/>
        <p:txBody>
          <a:bodyPr/>
          <a:lstStyle/>
          <a:p>
            <a:fld id="{022B156B-59AE-415F-B24B-8756D48BB977}" type="slidenum">
              <a:rPr>
                <a:solidFill>
                  <a:srgbClr val="9A5315"/>
                </a:solidFill>
              </a:rPr>
              <a:pPr/>
              <a:t>‹#›</a:t>
            </a:fld>
            <a:endParaRPr>
              <a:solidFill>
                <a:srgbClr val="9A5315"/>
              </a:solidFill>
            </a:endParaRPr>
          </a:p>
        </p:txBody>
      </p:sp>
    </p:spTree>
    <p:extLst>
      <p:ext uri="{BB962C8B-B14F-4D97-AF65-F5344CB8AC3E}">
        <p14:creationId xmlns:p14="http://schemas.microsoft.com/office/powerpoint/2010/main" val="35245055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Deux images avec légende">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endParaRPr>
              <a:solidFill>
                <a:srgbClr val="9A5315"/>
              </a:solidFill>
            </a:endParaRPr>
          </a:p>
        </p:txBody>
      </p:sp>
      <p:sp>
        <p:nvSpPr>
          <p:cNvPr id="7" name="Footer Placeholder 6"/>
          <p:cNvSpPr>
            <a:spLocks noGrp="1"/>
          </p:cNvSpPr>
          <p:nvPr>
            <p:ph type="ftr" sz="quarter" idx="11"/>
          </p:nvPr>
        </p:nvSpPr>
        <p:spPr/>
        <p:txBody>
          <a:bodyPr/>
          <a:lstStyle/>
          <a:p>
            <a:r>
              <a:rPr lang="fr-FR" smtClean="0">
                <a:solidFill>
                  <a:srgbClr val="9A5315"/>
                </a:solidFill>
              </a:rPr>
              <a:t>JF. LAURENT</a:t>
            </a:r>
            <a:endParaRPr>
              <a:solidFill>
                <a:srgbClr val="9A5315"/>
              </a:solidFill>
            </a:endParaRPr>
          </a:p>
        </p:txBody>
      </p:sp>
      <p:sp>
        <p:nvSpPr>
          <p:cNvPr id="8" name="Slide Number Placeholder 7"/>
          <p:cNvSpPr>
            <a:spLocks noGrp="1"/>
          </p:cNvSpPr>
          <p:nvPr>
            <p:ph type="sldNum" sz="quarter" idx="12"/>
          </p:nvPr>
        </p:nvSpPr>
        <p:spPr/>
        <p:txBody>
          <a:bodyPr/>
          <a:lstStyle/>
          <a:p>
            <a:fld id="{022B156B-59AE-415F-B24B-8756D48BB977}" type="slidenum">
              <a:rPr>
                <a:solidFill>
                  <a:srgbClr val="9A5315"/>
                </a:solidFill>
              </a:rPr>
              <a:pPr/>
              <a:t>‹#›</a:t>
            </a:fld>
            <a:endParaRPr>
              <a:solidFill>
                <a:srgbClr val="9A5315"/>
              </a:solidFill>
            </a:endParaRPr>
          </a:p>
        </p:txBody>
      </p:sp>
      <p:grpSp>
        <p:nvGrpSpPr>
          <p:cNvPr id="9" name="Group 8"/>
          <p:cNvGrpSpPr/>
          <p:nvPr/>
        </p:nvGrpSpPr>
        <p:grpSpPr>
          <a:xfrm>
            <a:off x="574431" y="724619"/>
            <a:ext cx="5318979" cy="3795623"/>
            <a:chOff x="895350" y="3313113"/>
            <a:chExt cx="3613151" cy="2790825"/>
          </a:xfrm>
          <a:solidFill>
            <a:schemeClr val="tx1">
              <a:lumMod val="50000"/>
            </a:schemeClr>
          </a:solidFill>
        </p:grpSpPr>
        <p:sp>
          <p:nvSpPr>
            <p:cNvPr id="10"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2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2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grpSp>
      <p:grpSp>
        <p:nvGrpSpPr>
          <p:cNvPr id="22" name="Group 21"/>
          <p:cNvGrpSpPr/>
          <p:nvPr/>
        </p:nvGrpSpPr>
        <p:grpSpPr>
          <a:xfrm>
            <a:off x="6285120" y="724619"/>
            <a:ext cx="5318979" cy="3795623"/>
            <a:chOff x="895350" y="3313113"/>
            <a:chExt cx="3613151" cy="2790825"/>
          </a:xfrm>
          <a:solidFill>
            <a:schemeClr val="tx1">
              <a:lumMod val="50000"/>
            </a:schemeClr>
          </a:solidFill>
        </p:grpSpPr>
        <p:sp>
          <p:nvSpPr>
            <p:cNvPr id="2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2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2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2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2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2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2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3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3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3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3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3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grpSp>
      <p:sp>
        <p:nvSpPr>
          <p:cNvPr id="36" name="Picture Placeholder 33"/>
          <p:cNvSpPr>
            <a:spLocks noGrp="1" noChangeAspect="1"/>
          </p:cNvSpPr>
          <p:nvPr>
            <p:ph type="pic" sz="quarter" idx="17"/>
          </p:nvPr>
        </p:nvSpPr>
        <p:spPr>
          <a:xfrm>
            <a:off x="833620" y="1020195"/>
            <a:ext cx="4800601" cy="32004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37" name="Picture Placeholder 33"/>
          <p:cNvSpPr>
            <a:spLocks noGrp="1" noChangeAspect="1"/>
          </p:cNvSpPr>
          <p:nvPr>
            <p:ph type="pic" sz="quarter" idx="18"/>
          </p:nvPr>
        </p:nvSpPr>
        <p:spPr>
          <a:xfrm>
            <a:off x="6544309" y="1020195"/>
            <a:ext cx="4800601" cy="32004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39" name="Text Placeholder 3"/>
          <p:cNvSpPr>
            <a:spLocks noGrp="1"/>
          </p:cNvSpPr>
          <p:nvPr>
            <p:ph type="body" sz="half" idx="2"/>
          </p:nvPr>
        </p:nvSpPr>
        <p:spPr>
          <a:xfrm>
            <a:off x="1052423"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0" name="Text Placeholder 3"/>
          <p:cNvSpPr>
            <a:spLocks noGrp="1"/>
          </p:cNvSpPr>
          <p:nvPr>
            <p:ph type="body" sz="half" idx="19"/>
          </p:nvPr>
        </p:nvSpPr>
        <p:spPr>
          <a:xfrm>
            <a:off x="6742908"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23839942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rois images avec légende">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endParaRPr>
              <a:solidFill>
                <a:srgbClr val="9A5315"/>
              </a:solidFill>
            </a:endParaRPr>
          </a:p>
        </p:txBody>
      </p:sp>
      <p:sp>
        <p:nvSpPr>
          <p:cNvPr id="7" name="Footer Placeholder 6"/>
          <p:cNvSpPr>
            <a:spLocks noGrp="1"/>
          </p:cNvSpPr>
          <p:nvPr>
            <p:ph type="ftr" sz="quarter" idx="11"/>
          </p:nvPr>
        </p:nvSpPr>
        <p:spPr/>
        <p:txBody>
          <a:bodyPr/>
          <a:lstStyle/>
          <a:p>
            <a:r>
              <a:rPr lang="fr-FR" smtClean="0">
                <a:solidFill>
                  <a:srgbClr val="9A5315"/>
                </a:solidFill>
              </a:rPr>
              <a:t>JF. LAURENT</a:t>
            </a:r>
            <a:endParaRPr>
              <a:solidFill>
                <a:srgbClr val="9A5315"/>
              </a:solidFill>
            </a:endParaRPr>
          </a:p>
        </p:txBody>
      </p:sp>
      <p:sp>
        <p:nvSpPr>
          <p:cNvPr id="8" name="Slide Number Placeholder 7"/>
          <p:cNvSpPr>
            <a:spLocks noGrp="1"/>
          </p:cNvSpPr>
          <p:nvPr>
            <p:ph type="sldNum" sz="quarter" idx="12"/>
          </p:nvPr>
        </p:nvSpPr>
        <p:spPr/>
        <p:txBody>
          <a:bodyPr/>
          <a:lstStyle/>
          <a:p>
            <a:fld id="{022B156B-59AE-415F-B24B-8756D48BB977}" type="slidenum">
              <a:rPr>
                <a:solidFill>
                  <a:srgbClr val="9A5315"/>
                </a:solidFill>
              </a:rPr>
              <a:pPr/>
              <a:t>‹#›</a:t>
            </a:fld>
            <a:endParaRPr>
              <a:solidFill>
                <a:srgbClr val="9A5315"/>
              </a:solidFill>
            </a:endParaRPr>
          </a:p>
        </p:txBody>
      </p:sp>
      <p:grpSp>
        <p:nvGrpSpPr>
          <p:cNvPr id="35" name="Group 34"/>
          <p:cNvGrpSpPr>
            <a:grpSpLocks noChangeAspect="1"/>
          </p:cNvGrpSpPr>
          <p:nvPr/>
        </p:nvGrpSpPr>
        <p:grpSpPr>
          <a:xfrm rot="5400000">
            <a:off x="4030971" y="647727"/>
            <a:ext cx="4116828" cy="3383280"/>
            <a:chOff x="895350" y="3313113"/>
            <a:chExt cx="3613151" cy="2790825"/>
          </a:xfrm>
          <a:solidFill>
            <a:schemeClr val="tx1">
              <a:lumMod val="50000"/>
            </a:schemeClr>
          </a:solidFill>
        </p:grpSpPr>
        <p:sp>
          <p:nvSpPr>
            <p:cNvPr id="38"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4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4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4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4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4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4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4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4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4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5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5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grpSp>
      <p:grpSp>
        <p:nvGrpSpPr>
          <p:cNvPr id="52" name="Group 51"/>
          <p:cNvGrpSpPr>
            <a:grpSpLocks noChangeAspect="1"/>
          </p:cNvGrpSpPr>
          <p:nvPr/>
        </p:nvGrpSpPr>
        <p:grpSpPr>
          <a:xfrm rot="5400000">
            <a:off x="263071" y="1127733"/>
            <a:ext cx="4114800" cy="3381614"/>
            <a:chOff x="895350" y="3313113"/>
            <a:chExt cx="3613151" cy="2790825"/>
          </a:xfrm>
          <a:solidFill>
            <a:schemeClr val="tx1">
              <a:lumMod val="50000"/>
            </a:schemeClr>
          </a:solidFill>
        </p:grpSpPr>
        <p:sp>
          <p:nvSpPr>
            <p:cNvPr id="5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5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5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5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5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5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5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6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6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6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6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6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grpSp>
      <p:grpSp>
        <p:nvGrpSpPr>
          <p:cNvPr id="65" name="Group 64"/>
          <p:cNvGrpSpPr>
            <a:grpSpLocks noChangeAspect="1"/>
          </p:cNvGrpSpPr>
          <p:nvPr/>
        </p:nvGrpSpPr>
        <p:grpSpPr>
          <a:xfrm rot="5400000">
            <a:off x="7803905" y="1127738"/>
            <a:ext cx="4114800" cy="3381613"/>
            <a:chOff x="895350" y="3313113"/>
            <a:chExt cx="3613151" cy="2790825"/>
          </a:xfrm>
          <a:solidFill>
            <a:schemeClr val="tx1">
              <a:lumMod val="50000"/>
            </a:schemeClr>
          </a:solidFill>
        </p:grpSpPr>
        <p:sp>
          <p:nvSpPr>
            <p:cNvPr id="66"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67"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68"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69"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70"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71"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72"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73"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74"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75"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76"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77"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grpSp>
      <p:sp>
        <p:nvSpPr>
          <p:cNvPr id="78" name="Picture Placeholder 33"/>
          <p:cNvSpPr>
            <a:spLocks noGrp="1"/>
          </p:cNvSpPr>
          <p:nvPr>
            <p:ph type="pic" sz="quarter" idx="18"/>
          </p:nvPr>
        </p:nvSpPr>
        <p:spPr>
          <a:xfrm>
            <a:off x="4599885" y="533400"/>
            <a:ext cx="2971800" cy="36576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79" name="Picture Placeholder 33"/>
          <p:cNvSpPr>
            <a:spLocks noGrp="1"/>
          </p:cNvSpPr>
          <p:nvPr>
            <p:ph type="pic" sz="quarter" idx="19"/>
          </p:nvPr>
        </p:nvSpPr>
        <p:spPr>
          <a:xfrm>
            <a:off x="834571" y="1013590"/>
            <a:ext cx="2971800" cy="36576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80" name="Picture Placeholder 33"/>
          <p:cNvSpPr>
            <a:spLocks noGrp="1"/>
          </p:cNvSpPr>
          <p:nvPr>
            <p:ph type="pic" sz="quarter" idx="20"/>
          </p:nvPr>
        </p:nvSpPr>
        <p:spPr>
          <a:xfrm>
            <a:off x="8375405" y="1013591"/>
            <a:ext cx="2971800" cy="36576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81" name="Text Placeholder 3"/>
          <p:cNvSpPr>
            <a:spLocks noGrp="1"/>
          </p:cNvSpPr>
          <p:nvPr>
            <p:ph type="body" sz="half" idx="2"/>
          </p:nvPr>
        </p:nvSpPr>
        <p:spPr>
          <a:xfrm>
            <a:off x="948871" y="5018002"/>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82" name="Text Placeholder 3"/>
          <p:cNvSpPr>
            <a:spLocks noGrp="1"/>
          </p:cNvSpPr>
          <p:nvPr>
            <p:ph type="body" sz="half" idx="21"/>
          </p:nvPr>
        </p:nvSpPr>
        <p:spPr>
          <a:xfrm>
            <a:off x="4707208" y="4582378"/>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83" name="Text Placeholder 3"/>
          <p:cNvSpPr>
            <a:spLocks noGrp="1"/>
          </p:cNvSpPr>
          <p:nvPr>
            <p:ph type="body" sz="half" idx="22"/>
          </p:nvPr>
        </p:nvSpPr>
        <p:spPr>
          <a:xfrm>
            <a:off x="8489705" y="5018002"/>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228733178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rois images avec légende ">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endParaRPr>
              <a:solidFill>
                <a:srgbClr val="9A5315"/>
              </a:solidFill>
            </a:endParaRPr>
          </a:p>
        </p:txBody>
      </p:sp>
      <p:sp>
        <p:nvSpPr>
          <p:cNvPr id="7" name="Footer Placeholder 6"/>
          <p:cNvSpPr>
            <a:spLocks noGrp="1"/>
          </p:cNvSpPr>
          <p:nvPr>
            <p:ph type="ftr" sz="quarter" idx="11"/>
          </p:nvPr>
        </p:nvSpPr>
        <p:spPr/>
        <p:txBody>
          <a:bodyPr/>
          <a:lstStyle/>
          <a:p>
            <a:r>
              <a:rPr lang="fr-FR" smtClean="0">
                <a:solidFill>
                  <a:srgbClr val="9A5315"/>
                </a:solidFill>
              </a:rPr>
              <a:t>JF. LAURENT</a:t>
            </a:r>
            <a:endParaRPr>
              <a:solidFill>
                <a:srgbClr val="9A5315"/>
              </a:solidFill>
            </a:endParaRPr>
          </a:p>
        </p:txBody>
      </p:sp>
      <p:sp>
        <p:nvSpPr>
          <p:cNvPr id="8" name="Slide Number Placeholder 7"/>
          <p:cNvSpPr>
            <a:spLocks noGrp="1"/>
          </p:cNvSpPr>
          <p:nvPr>
            <p:ph type="sldNum" sz="quarter" idx="12"/>
          </p:nvPr>
        </p:nvSpPr>
        <p:spPr/>
        <p:txBody>
          <a:bodyPr/>
          <a:lstStyle/>
          <a:p>
            <a:fld id="{022B156B-59AE-415F-B24B-8756D48BB977}" type="slidenum">
              <a:rPr>
                <a:solidFill>
                  <a:srgbClr val="9A5315"/>
                </a:solidFill>
              </a:rPr>
              <a:pPr/>
              <a:t>‹#›</a:t>
            </a:fld>
            <a:endParaRPr>
              <a:solidFill>
                <a:srgbClr val="9A5315"/>
              </a:solidFill>
            </a:endParaRPr>
          </a:p>
        </p:txBody>
      </p:sp>
      <p:grpSp>
        <p:nvGrpSpPr>
          <p:cNvPr id="84" name="Group 83"/>
          <p:cNvGrpSpPr>
            <a:grpSpLocks noChangeAspect="1"/>
          </p:cNvGrpSpPr>
          <p:nvPr/>
        </p:nvGrpSpPr>
        <p:grpSpPr>
          <a:xfrm rot="16200000" flipV="1">
            <a:off x="274315" y="1102304"/>
            <a:ext cx="5053664" cy="4411852"/>
            <a:chOff x="895350" y="3313113"/>
            <a:chExt cx="3613151" cy="2790825"/>
          </a:xfrm>
          <a:solidFill>
            <a:schemeClr val="tx1">
              <a:lumMod val="50000"/>
            </a:schemeClr>
          </a:solidFill>
        </p:grpSpPr>
        <p:sp>
          <p:nvSpPr>
            <p:cNvPr id="85"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86"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87"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88"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grpSp>
      <p:sp>
        <p:nvSpPr>
          <p:cNvPr id="97" name="Picture Placeholder 33"/>
          <p:cNvSpPr>
            <a:spLocks noGrp="1"/>
          </p:cNvSpPr>
          <p:nvPr>
            <p:ph type="pic" sz="quarter" idx="17"/>
          </p:nvPr>
        </p:nvSpPr>
        <p:spPr>
          <a:xfrm>
            <a:off x="840795" y="1020193"/>
            <a:ext cx="3886200" cy="45720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grpSp>
        <p:nvGrpSpPr>
          <p:cNvPr id="98" name="Group 97"/>
          <p:cNvGrpSpPr/>
          <p:nvPr/>
        </p:nvGrpSpPr>
        <p:grpSpPr>
          <a:xfrm>
            <a:off x="5322489" y="319177"/>
            <a:ext cx="3389607" cy="2710838"/>
            <a:chOff x="895350" y="3313113"/>
            <a:chExt cx="3613151" cy="2790825"/>
          </a:xfrm>
          <a:solidFill>
            <a:schemeClr val="tx1">
              <a:lumMod val="50000"/>
            </a:schemeClr>
          </a:solidFill>
        </p:grpSpPr>
        <p:sp>
          <p:nvSpPr>
            <p:cNvPr id="99"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00"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01"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02"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03"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04"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05"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06"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07"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08"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09"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10"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grpSp>
      <p:sp>
        <p:nvSpPr>
          <p:cNvPr id="111" name="Picture Placeholder 33"/>
          <p:cNvSpPr>
            <a:spLocks noGrp="1" noChangeAspect="1"/>
          </p:cNvSpPr>
          <p:nvPr>
            <p:ph type="pic" sz="quarter" idx="18"/>
          </p:nvPr>
        </p:nvSpPr>
        <p:spPr>
          <a:xfrm>
            <a:off x="5546780" y="529603"/>
            <a:ext cx="2993366" cy="2305338"/>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grpSp>
        <p:nvGrpSpPr>
          <p:cNvPr id="112" name="Group 111"/>
          <p:cNvGrpSpPr/>
          <p:nvPr/>
        </p:nvGrpSpPr>
        <p:grpSpPr>
          <a:xfrm>
            <a:off x="5322489" y="3436140"/>
            <a:ext cx="3389607" cy="2710838"/>
            <a:chOff x="895350" y="3313113"/>
            <a:chExt cx="3613151" cy="2790825"/>
          </a:xfrm>
          <a:solidFill>
            <a:schemeClr val="tx1">
              <a:lumMod val="50000"/>
            </a:schemeClr>
          </a:solidFill>
        </p:grpSpPr>
        <p:sp>
          <p:nvSpPr>
            <p:cNvPr id="11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1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1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1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1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1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1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2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2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2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2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2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grpSp>
      <p:sp>
        <p:nvSpPr>
          <p:cNvPr id="125" name="Picture Placeholder 33"/>
          <p:cNvSpPr>
            <a:spLocks noGrp="1" noChangeAspect="1"/>
          </p:cNvSpPr>
          <p:nvPr>
            <p:ph type="pic" sz="quarter" idx="19"/>
          </p:nvPr>
        </p:nvSpPr>
        <p:spPr>
          <a:xfrm>
            <a:off x="5546780" y="3646566"/>
            <a:ext cx="2993366" cy="2305338"/>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126" name="Text Placeholder 3"/>
          <p:cNvSpPr>
            <a:spLocks noGrp="1"/>
          </p:cNvSpPr>
          <p:nvPr>
            <p:ph type="body" sz="half" idx="21"/>
          </p:nvPr>
        </p:nvSpPr>
        <p:spPr>
          <a:xfrm>
            <a:off x="9066214" y="2048893"/>
            <a:ext cx="2286000" cy="2514599"/>
          </a:xfrm>
        </p:spPr>
        <p:txBody>
          <a:bodyPr anchor="ct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21164062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anchor="b">
            <a:normAutofit/>
          </a:bodyPr>
          <a:lstStyle>
            <a:lvl1pPr>
              <a:defRPr sz="3600"/>
            </a:lvl1pPr>
          </a:lstStyle>
          <a:p>
            <a:r>
              <a:rPr lang="fr-FR" smtClean="0"/>
              <a:t>Modifiez le style du titre</a:t>
            </a:r>
            <a:endParaRPr/>
          </a:p>
        </p:txBody>
      </p:sp>
      <p:sp>
        <p:nvSpPr>
          <p:cNvPr id="3" name="Content Placeholder 2"/>
          <p:cNvSpPr>
            <a:spLocks noGrp="1"/>
          </p:cNvSpPr>
          <p:nvPr>
            <p:ph idx="1"/>
          </p:nvPr>
        </p:nvSpPr>
        <p:spPr>
          <a:xfrm>
            <a:off x="836613" y="914400"/>
            <a:ext cx="617220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Text Placeholder 3"/>
          <p:cNvSpPr>
            <a:spLocks noGrp="1"/>
          </p:cNvSpPr>
          <p:nvPr>
            <p:ph type="body" sz="half" idx="2"/>
          </p:nvPr>
        </p:nvSpPr>
        <p:spPr>
          <a:xfrm>
            <a:off x="7511732" y="3555523"/>
            <a:ext cx="384048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a:xfrm>
            <a:off x="8075611" y="6019801"/>
            <a:ext cx="1396260" cy="228600"/>
          </a:xfrm>
        </p:spPr>
        <p:txBody>
          <a:bodyPr/>
          <a:lstStyle/>
          <a:p>
            <a:endParaRPr>
              <a:solidFill>
                <a:srgbClr val="9A5315"/>
              </a:solidFill>
            </a:endParaRPr>
          </a:p>
        </p:txBody>
      </p:sp>
      <p:sp>
        <p:nvSpPr>
          <p:cNvPr id="6" name="Footer Placeholder 5"/>
          <p:cNvSpPr>
            <a:spLocks noGrp="1"/>
          </p:cNvSpPr>
          <p:nvPr>
            <p:ph type="ftr" sz="quarter" idx="11"/>
          </p:nvPr>
        </p:nvSpPr>
        <p:spPr/>
        <p:txBody>
          <a:bodyPr/>
          <a:lstStyle/>
          <a:p>
            <a:r>
              <a:rPr lang="fr-FR" smtClean="0">
                <a:solidFill>
                  <a:srgbClr val="9A5315"/>
                </a:solidFill>
              </a:rPr>
              <a:t>JF. LAURENT</a:t>
            </a:r>
            <a:endParaRPr>
              <a:solidFill>
                <a:srgbClr val="9A5315"/>
              </a:solidFill>
            </a:endParaRPr>
          </a:p>
        </p:txBody>
      </p:sp>
      <p:sp>
        <p:nvSpPr>
          <p:cNvPr id="7" name="Slide Number Placeholder 6"/>
          <p:cNvSpPr>
            <a:spLocks noGrp="1"/>
          </p:cNvSpPr>
          <p:nvPr>
            <p:ph type="sldNum" sz="quarter" idx="12"/>
          </p:nvPr>
        </p:nvSpPr>
        <p:spPr>
          <a:xfrm>
            <a:off x="1065213" y="6019801"/>
            <a:ext cx="762000" cy="228600"/>
          </a:xfrm>
        </p:spPr>
        <p:txBody>
          <a:bodyPr/>
          <a:lstStyle>
            <a:lvl1pPr algn="l">
              <a:defRPr/>
            </a:lvl1pPr>
          </a:lstStyle>
          <a:p>
            <a:fld id="{022B156B-59AE-415F-B24B-8756D48BB977}" type="slidenum">
              <a:rPr>
                <a:solidFill>
                  <a:srgbClr val="9A5315"/>
                </a:solidFill>
              </a:rPr>
              <a:pPr/>
              <a:t>‹#›</a:t>
            </a:fld>
            <a:endParaRPr>
              <a:solidFill>
                <a:srgbClr val="9A5315"/>
              </a:solidFill>
            </a:endParaRPr>
          </a:p>
        </p:txBody>
      </p:sp>
    </p:spTree>
    <p:extLst>
      <p:ext uri="{BB962C8B-B14F-4D97-AF65-F5344CB8AC3E}">
        <p14:creationId xmlns:p14="http://schemas.microsoft.com/office/powerpoint/2010/main" val="38136138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8" name="Group 7"/>
          <p:cNvGrpSpPr/>
          <p:nvPr/>
        </p:nvGrpSpPr>
        <p:grpSpPr>
          <a:xfrm>
            <a:off x="595546" y="781398"/>
            <a:ext cx="6433398" cy="5053665"/>
            <a:chOff x="5162444" y="781398"/>
            <a:chExt cx="6433398" cy="5053665"/>
          </a:xfrm>
        </p:grpSpPr>
        <p:sp>
          <p:nvSpPr>
            <p:cNvPr id="9" name="Freeform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0" name="Freeform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grpSp>
          <p:nvGrpSpPr>
            <p:cNvPr id="11" name="Group 10"/>
            <p:cNvGrpSpPr/>
            <p:nvPr/>
          </p:nvGrpSpPr>
          <p:grpSpPr>
            <a:xfrm>
              <a:off x="5814205" y="859113"/>
              <a:ext cx="5129146" cy="4880471"/>
              <a:chOff x="7856559" y="859113"/>
              <a:chExt cx="3086791" cy="4880471"/>
            </a:xfrm>
          </p:grpSpPr>
          <p:sp>
            <p:nvSpPr>
              <p:cNvPr id="20" name="Freeform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21" name="Freeform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grpSp>
        <p:sp>
          <p:nvSpPr>
            <p:cNvPr id="12" name="Freeform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3" name="Freeform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4" name="Freeform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5" name="Freeform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6" name="Freeform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7" name="Freeform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8" name="Freeform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sp>
          <p:nvSpPr>
            <p:cNvPr id="19" name="Freeform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solidFill>
                  <a:srgbClr val="9A5315"/>
                </a:solidFill>
              </a:endParaRPr>
            </a:p>
          </p:txBody>
        </p:sp>
      </p:grpSp>
      <p:sp>
        <p:nvSpPr>
          <p:cNvPr id="2" name="Title 1"/>
          <p:cNvSpPr>
            <a:spLocks noGrp="1"/>
          </p:cNvSpPr>
          <p:nvPr>
            <p:ph type="title"/>
          </p:nvPr>
        </p:nvSpPr>
        <p:spPr>
          <a:xfrm>
            <a:off x="7492891" y="1330347"/>
            <a:ext cx="3840480" cy="2103120"/>
          </a:xfrm>
        </p:spPr>
        <p:txBody>
          <a:bodyPr anchor="b">
            <a:normAutofit/>
          </a:bodyPr>
          <a:lstStyle>
            <a:lvl1pPr>
              <a:defRPr sz="3600"/>
            </a:lvl1pPr>
          </a:lstStyle>
          <a:p>
            <a:r>
              <a:rPr lang="fr-FR" smtClean="0"/>
              <a:t>Modifiez le style du titre</a:t>
            </a:r>
            <a:endParaRPr/>
          </a:p>
        </p:txBody>
      </p:sp>
      <p:sp>
        <p:nvSpPr>
          <p:cNvPr id="3" name="Picture Placeholder 2"/>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a:p>
        </p:txBody>
      </p:sp>
      <p:sp>
        <p:nvSpPr>
          <p:cNvPr id="4" name="Text Placeholder 3"/>
          <p:cNvSpPr>
            <a:spLocks noGrp="1"/>
          </p:cNvSpPr>
          <p:nvPr>
            <p:ph type="body" sz="half" idx="2"/>
          </p:nvPr>
        </p:nvSpPr>
        <p:spPr>
          <a:xfrm>
            <a:off x="7492891" y="3555521"/>
            <a:ext cx="3840480" cy="21685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endParaRPr>
              <a:solidFill>
                <a:srgbClr val="9A5315"/>
              </a:solidFill>
            </a:endParaRPr>
          </a:p>
        </p:txBody>
      </p:sp>
      <p:sp>
        <p:nvSpPr>
          <p:cNvPr id="6" name="Footer Placeholder 5"/>
          <p:cNvSpPr>
            <a:spLocks noGrp="1"/>
          </p:cNvSpPr>
          <p:nvPr>
            <p:ph type="ftr" sz="quarter" idx="11"/>
          </p:nvPr>
        </p:nvSpPr>
        <p:spPr/>
        <p:txBody>
          <a:bodyPr/>
          <a:lstStyle/>
          <a:p>
            <a:r>
              <a:rPr lang="fr-FR" smtClean="0">
                <a:solidFill>
                  <a:srgbClr val="9A5315"/>
                </a:solidFill>
              </a:rPr>
              <a:t>JF. LAURENT</a:t>
            </a:r>
            <a:endParaRPr>
              <a:solidFill>
                <a:srgbClr val="9A5315"/>
              </a:solidFill>
            </a:endParaRPr>
          </a:p>
        </p:txBody>
      </p:sp>
      <p:sp>
        <p:nvSpPr>
          <p:cNvPr id="7" name="Slide Number Placeholder 6"/>
          <p:cNvSpPr>
            <a:spLocks noGrp="1"/>
          </p:cNvSpPr>
          <p:nvPr>
            <p:ph type="sldNum" sz="quarter" idx="12"/>
          </p:nvPr>
        </p:nvSpPr>
        <p:spPr/>
        <p:txBody>
          <a:bodyPr/>
          <a:lstStyle/>
          <a:p>
            <a:fld id="{022B156B-59AE-415F-B24B-8756D48BB977}" type="slidenum">
              <a:rPr>
                <a:solidFill>
                  <a:srgbClr val="9A5315"/>
                </a:solidFill>
              </a:rPr>
              <a:pPr/>
              <a:t>‹#›</a:t>
            </a:fld>
            <a:endParaRPr>
              <a:solidFill>
                <a:srgbClr val="9A5315"/>
              </a:solidFill>
            </a:endParaRPr>
          </a:p>
        </p:txBody>
      </p:sp>
    </p:spTree>
    <p:extLst>
      <p:ext uri="{BB962C8B-B14F-4D97-AF65-F5344CB8AC3E}">
        <p14:creationId xmlns:p14="http://schemas.microsoft.com/office/powerpoint/2010/main" val="3387325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endParaRPr>
              <a:solidFill>
                <a:srgbClr val="9A5315"/>
              </a:solidFill>
            </a:endParaRPr>
          </a:p>
        </p:txBody>
      </p:sp>
      <p:sp>
        <p:nvSpPr>
          <p:cNvPr id="5" name="Footer Placeholder 4"/>
          <p:cNvSpPr>
            <a:spLocks noGrp="1"/>
          </p:cNvSpPr>
          <p:nvPr>
            <p:ph type="ftr" sz="quarter" idx="11"/>
          </p:nvPr>
        </p:nvSpPr>
        <p:spPr/>
        <p:txBody>
          <a:bodyPr/>
          <a:lstStyle/>
          <a:p>
            <a:r>
              <a:rPr lang="fr-FR" smtClean="0">
                <a:solidFill>
                  <a:srgbClr val="9A5315"/>
                </a:solidFill>
              </a:rPr>
              <a:t>JF. LAURENT</a:t>
            </a:r>
            <a:endParaRPr>
              <a:solidFill>
                <a:srgbClr val="9A5315"/>
              </a:solidFill>
            </a:endParaRPr>
          </a:p>
        </p:txBody>
      </p:sp>
      <p:sp>
        <p:nvSpPr>
          <p:cNvPr id="6" name="Slide Number Placeholder 5"/>
          <p:cNvSpPr>
            <a:spLocks noGrp="1"/>
          </p:cNvSpPr>
          <p:nvPr>
            <p:ph type="sldNum" sz="quarter" idx="12"/>
          </p:nvPr>
        </p:nvSpPr>
        <p:spPr/>
        <p:txBody>
          <a:bodyPr/>
          <a:lstStyle/>
          <a:p>
            <a:fld id="{022B156B-59AE-415F-B24B-8756D48BB977}" type="slidenum">
              <a:rPr>
                <a:solidFill>
                  <a:srgbClr val="9A5315"/>
                </a:solidFill>
              </a:rPr>
              <a:pPr/>
              <a:t>‹#›</a:t>
            </a:fld>
            <a:endParaRPr>
              <a:solidFill>
                <a:srgbClr val="9A5315"/>
              </a:solidFill>
            </a:endParaRPr>
          </a:p>
        </p:txBody>
      </p:sp>
    </p:spTree>
    <p:extLst>
      <p:ext uri="{BB962C8B-B14F-4D97-AF65-F5344CB8AC3E}">
        <p14:creationId xmlns:p14="http://schemas.microsoft.com/office/powerpoint/2010/main" val="5865016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extLst mod="1">
    <p:ext uri="{DCECCB84-F9BA-43D5-87BE-67443E8EF086}">
      <p15:sldGuideLst xmlns="" xmlns:p15="http://schemas.microsoft.com/office/powerpoint/2012/main">
        <p15:guide id="1" orient="horz" pos="216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a:lstStyle/>
          <a:p>
            <a:r>
              <a:rPr lang="fr-FR" smtClean="0"/>
              <a:t>Modifiez le style du titre</a:t>
            </a:r>
            <a:endParaRPr/>
          </a:p>
        </p:txBody>
      </p:sp>
      <p:sp>
        <p:nvSpPr>
          <p:cNvPr id="3" name="Vertical Text Placeholder 2"/>
          <p:cNvSpPr>
            <a:spLocks noGrp="1"/>
          </p:cNvSpPr>
          <p:nvPr>
            <p:ph type="body" orient="vert" idx="1"/>
          </p:nvPr>
        </p:nvSpPr>
        <p:spPr>
          <a:xfrm>
            <a:off x="838199" y="304800"/>
            <a:ext cx="8633671" cy="56769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endParaRPr>
              <a:solidFill>
                <a:srgbClr val="9A5315"/>
              </a:solidFill>
            </a:endParaRPr>
          </a:p>
        </p:txBody>
      </p:sp>
      <p:sp>
        <p:nvSpPr>
          <p:cNvPr id="5" name="Footer Placeholder 4"/>
          <p:cNvSpPr>
            <a:spLocks noGrp="1"/>
          </p:cNvSpPr>
          <p:nvPr>
            <p:ph type="ftr" sz="quarter" idx="11"/>
          </p:nvPr>
        </p:nvSpPr>
        <p:spPr/>
        <p:txBody>
          <a:bodyPr/>
          <a:lstStyle/>
          <a:p>
            <a:r>
              <a:rPr lang="fr-FR" smtClean="0">
                <a:solidFill>
                  <a:srgbClr val="9A5315"/>
                </a:solidFill>
              </a:rPr>
              <a:t>JF. LAURENT</a:t>
            </a:r>
            <a:endParaRPr>
              <a:solidFill>
                <a:srgbClr val="9A5315"/>
              </a:solidFill>
            </a:endParaRPr>
          </a:p>
        </p:txBody>
      </p:sp>
      <p:sp>
        <p:nvSpPr>
          <p:cNvPr id="6" name="Slide Number Placeholder 5"/>
          <p:cNvSpPr>
            <a:spLocks noGrp="1"/>
          </p:cNvSpPr>
          <p:nvPr>
            <p:ph type="sldNum" sz="quarter" idx="12"/>
          </p:nvPr>
        </p:nvSpPr>
        <p:spPr/>
        <p:txBody>
          <a:bodyPr/>
          <a:lstStyle/>
          <a:p>
            <a:fld id="{022B156B-59AE-415F-B24B-8756D48BB977}" type="slidenum">
              <a:rPr>
                <a:solidFill>
                  <a:srgbClr val="9A5315"/>
                </a:solidFill>
              </a:rPr>
              <a:pPr/>
              <a:t>‹#›</a:t>
            </a:fld>
            <a:endParaRPr>
              <a:solidFill>
                <a:srgbClr val="9A5315"/>
              </a:solidFill>
            </a:endParaRPr>
          </a:p>
        </p:txBody>
      </p:sp>
    </p:spTree>
    <p:extLst>
      <p:ext uri="{BB962C8B-B14F-4D97-AF65-F5344CB8AC3E}">
        <p14:creationId xmlns:p14="http://schemas.microsoft.com/office/powerpoint/2010/main" val="34646465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434" t="422"/>
          <a:stretch/>
        </p:blipFill>
        <p:spPr>
          <a:xfrm>
            <a:off x="0" y="0"/>
            <a:ext cx="12188952" cy="6857176"/>
          </a:xfrm>
          <a:prstGeom prst="rect">
            <a:avLst/>
          </a:prstGeom>
        </p:spPr>
      </p:pic>
      <p:sp>
        <p:nvSpPr>
          <p:cNvPr id="2" name="Title 1"/>
          <p:cNvSpPr>
            <a:spLocks noGrp="1"/>
          </p:cNvSpPr>
          <p:nvPr>
            <p:ph type="title"/>
          </p:nvPr>
        </p:nvSpPr>
        <p:spPr>
          <a:xfrm>
            <a:off x="3352800" y="533400"/>
            <a:ext cx="7315200" cy="1828800"/>
          </a:xfrm>
        </p:spPr>
        <p:txBody>
          <a:bodyPr anchor="b">
            <a:normAutofit/>
          </a:bodyPr>
          <a:lstStyle>
            <a:lvl1pPr>
              <a:defRPr sz="4400"/>
            </a:lvl1pPr>
          </a:lstStyle>
          <a:p>
            <a:r>
              <a:rPr lang="fr-FR" smtClean="0"/>
              <a:t>Modifiez le style du titre</a:t>
            </a:r>
            <a:endParaRPr lang="en-US"/>
          </a:p>
        </p:txBody>
      </p:sp>
      <p:sp>
        <p:nvSpPr>
          <p:cNvPr id="3" name="Text Placeholder 2"/>
          <p:cNvSpPr>
            <a:spLocks noGrp="1"/>
          </p:cNvSpPr>
          <p:nvPr>
            <p:ph type="body" idx="1"/>
          </p:nvPr>
        </p:nvSpPr>
        <p:spPr>
          <a:xfrm>
            <a:off x="3352800" y="2438400"/>
            <a:ext cx="5486400" cy="914400"/>
          </a:xfrm>
        </p:spPr>
        <p:txBody>
          <a:bodyPr>
            <a:normAutofit/>
          </a:bodyPr>
          <a:lstStyle>
            <a:lvl1pPr marL="0" indent="0">
              <a:spcBef>
                <a:spcPts val="1200"/>
              </a:spcBef>
              <a:buNone/>
              <a:defRPr sz="2400">
                <a:solidFill>
                  <a:schemeClr val="tx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Tree>
    <p:extLst>
      <p:ext uri="{BB962C8B-B14F-4D97-AF65-F5344CB8AC3E}">
        <p14:creationId xmlns:p14="http://schemas.microsoft.com/office/powerpoint/2010/main" val="22795087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Content Placeholder 2"/>
          <p:cNvSpPr>
            <a:spLocks noGrp="1"/>
          </p:cNvSpPr>
          <p:nvPr>
            <p:ph sz="half" idx="1"/>
          </p:nvPr>
        </p:nvSpPr>
        <p:spPr>
          <a:xfrm>
            <a:off x="1524000" y="1825625"/>
            <a:ext cx="4389120" cy="347472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278880" y="1825625"/>
            <a:ext cx="4389120" cy="347472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JF. LAURENT</a:t>
            </a:r>
            <a:endParaRPr lang="en-US"/>
          </a:p>
        </p:txBody>
      </p:sp>
      <p:sp>
        <p:nvSpPr>
          <p:cNvPr id="7" name="Slide Number Placeholder 6"/>
          <p:cNvSpPr>
            <a:spLocks noGrp="1"/>
          </p:cNvSpPr>
          <p:nvPr>
            <p:ph type="sldNum" sz="quarter" idx="12"/>
          </p:nvPr>
        </p:nvSpPr>
        <p:spPr/>
        <p:txBody>
          <a:bodyPr/>
          <a:lstStyle/>
          <a:p>
            <a:fld id="{289D71E3-7D81-4C24-B9D8-6B108755C64C}" type="slidenum">
              <a:rPr lang="en-US" smtClean="0"/>
              <a:t>‹#›</a:t>
            </a:fld>
            <a:endParaRPr lang="en-US"/>
          </a:p>
        </p:txBody>
      </p:sp>
    </p:spTree>
    <p:extLst>
      <p:ext uri="{BB962C8B-B14F-4D97-AF65-F5344CB8AC3E}">
        <p14:creationId xmlns:p14="http://schemas.microsoft.com/office/powerpoint/2010/main" val="16253026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Text Placeholder 2"/>
          <p:cNvSpPr>
            <a:spLocks noGrp="1"/>
          </p:cNvSpPr>
          <p:nvPr>
            <p:ph type="body" idx="1"/>
          </p:nvPr>
        </p:nvSpPr>
        <p:spPr>
          <a:xfrm>
            <a:off x="1524000" y="1828799"/>
            <a:ext cx="4389120" cy="795867"/>
          </a:xfrm>
        </p:spPr>
        <p:txBody>
          <a:bodyPr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524000" y="2624666"/>
            <a:ext cx="4389120" cy="267546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278880" y="1828799"/>
            <a:ext cx="4389120" cy="795867"/>
          </a:xfrm>
        </p:spPr>
        <p:txBody>
          <a:bodyPr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278880" y="2624666"/>
            <a:ext cx="4389120" cy="267546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JF. LAURENT</a:t>
            </a:r>
            <a:endParaRPr lang="en-US"/>
          </a:p>
        </p:txBody>
      </p:sp>
      <p:sp>
        <p:nvSpPr>
          <p:cNvPr id="9" name="Slide Number Placeholder 8"/>
          <p:cNvSpPr>
            <a:spLocks noGrp="1"/>
          </p:cNvSpPr>
          <p:nvPr>
            <p:ph type="sldNum" sz="quarter" idx="12"/>
          </p:nvPr>
        </p:nvSpPr>
        <p:spPr/>
        <p:txBody>
          <a:bodyPr/>
          <a:lstStyle/>
          <a:p>
            <a:fld id="{289D71E3-7D81-4C24-B9D8-6B108755C64C}" type="slidenum">
              <a:rPr lang="en-US" smtClean="0"/>
              <a:t>‹#›</a:t>
            </a:fld>
            <a:endParaRPr lang="en-US"/>
          </a:p>
        </p:txBody>
      </p:sp>
    </p:spTree>
    <p:extLst>
      <p:ext uri="{BB962C8B-B14F-4D97-AF65-F5344CB8AC3E}">
        <p14:creationId xmlns:p14="http://schemas.microsoft.com/office/powerpoint/2010/main" val="29000862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JF. LAURENT</a:t>
            </a:r>
            <a:endParaRPr lang="en-US"/>
          </a:p>
        </p:txBody>
      </p:sp>
      <p:sp>
        <p:nvSpPr>
          <p:cNvPr id="5" name="Slide Number Placeholder 4"/>
          <p:cNvSpPr>
            <a:spLocks noGrp="1"/>
          </p:cNvSpPr>
          <p:nvPr>
            <p:ph type="sldNum" sz="quarter" idx="12"/>
          </p:nvPr>
        </p:nvSpPr>
        <p:spPr/>
        <p:txBody>
          <a:bodyPr/>
          <a:lstStyle/>
          <a:p>
            <a:fld id="{289D71E3-7D81-4C24-B9D8-6B108755C64C}" type="slidenum">
              <a:rPr lang="en-US" smtClean="0"/>
              <a:t>‹#›</a:t>
            </a:fld>
            <a:endParaRPr lang="en-US"/>
          </a:p>
        </p:txBody>
      </p:sp>
    </p:spTree>
    <p:extLst>
      <p:ext uri="{BB962C8B-B14F-4D97-AF65-F5344CB8AC3E}">
        <p14:creationId xmlns:p14="http://schemas.microsoft.com/office/powerpoint/2010/main" val="6450255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erg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JF. LAURENT</a:t>
            </a:r>
            <a:endParaRPr lang="en-US"/>
          </a:p>
        </p:txBody>
      </p:sp>
      <p:sp>
        <p:nvSpPr>
          <p:cNvPr id="4" name="Slide Number Placeholder 3"/>
          <p:cNvSpPr>
            <a:spLocks noGrp="1"/>
          </p:cNvSpPr>
          <p:nvPr>
            <p:ph type="sldNum" sz="quarter" idx="12"/>
          </p:nvPr>
        </p:nvSpPr>
        <p:spPr/>
        <p:txBody>
          <a:bodyPr/>
          <a:lstStyle/>
          <a:p>
            <a:fld id="{289D71E3-7D81-4C24-B9D8-6B108755C64C}" type="slidenum">
              <a:rPr lang="en-US" smtClean="0"/>
              <a:t>‹#›</a:t>
            </a:fld>
            <a:endParaRPr lang="en-US"/>
          </a:p>
        </p:txBody>
      </p:sp>
    </p:spTree>
    <p:extLst>
      <p:ext uri="{BB962C8B-B14F-4D97-AF65-F5344CB8AC3E}">
        <p14:creationId xmlns:p14="http://schemas.microsoft.com/office/powerpoint/2010/main" val="35800713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fr-FR" smtClean="0"/>
              <a:t>Modifiez le style du titre</a:t>
            </a:r>
            <a:endParaRPr lang="en-US"/>
          </a:p>
        </p:txBody>
      </p:sp>
      <p:sp>
        <p:nvSpPr>
          <p:cNvPr id="3" name="Content Placeholder 2"/>
          <p:cNvSpPr>
            <a:spLocks noGrp="1"/>
          </p:cNvSpPr>
          <p:nvPr>
            <p:ph idx="1"/>
          </p:nvPr>
        </p:nvSpPr>
        <p:spPr>
          <a:xfrm>
            <a:off x="4724400" y="1828800"/>
            <a:ext cx="5943600" cy="3476625"/>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1523999" y="1828800"/>
            <a:ext cx="2926080" cy="3476625"/>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JF. LAURENT</a:t>
            </a:r>
            <a:endParaRPr lang="en-US"/>
          </a:p>
        </p:txBody>
      </p:sp>
      <p:sp>
        <p:nvSpPr>
          <p:cNvPr id="7" name="Slide Number Placeholder 6"/>
          <p:cNvSpPr>
            <a:spLocks noGrp="1"/>
          </p:cNvSpPr>
          <p:nvPr>
            <p:ph type="sldNum" sz="quarter" idx="12"/>
          </p:nvPr>
        </p:nvSpPr>
        <p:spPr/>
        <p:txBody>
          <a:bodyPr/>
          <a:lstStyle/>
          <a:p>
            <a:fld id="{289D71E3-7D81-4C24-B9D8-6B108755C64C}" type="slidenum">
              <a:rPr lang="en-US" smtClean="0"/>
              <a:t>‹#›</a:t>
            </a:fld>
            <a:endParaRPr lang="en-US"/>
          </a:p>
        </p:txBody>
      </p:sp>
    </p:spTree>
    <p:extLst>
      <p:ext uri="{BB962C8B-B14F-4D97-AF65-F5344CB8AC3E}">
        <p14:creationId xmlns:p14="http://schemas.microsoft.com/office/powerpoint/2010/main" val="8073542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fr-FR" smtClean="0"/>
              <a:t>Modifiez le style du titre</a:t>
            </a:r>
            <a:endParaRPr lang="en-US"/>
          </a:p>
        </p:txBody>
      </p:sp>
      <p:sp>
        <p:nvSpPr>
          <p:cNvPr id="4" name="Text Placeholder 3"/>
          <p:cNvSpPr>
            <a:spLocks noGrp="1"/>
          </p:cNvSpPr>
          <p:nvPr>
            <p:ph type="body" sz="half" idx="2"/>
          </p:nvPr>
        </p:nvSpPr>
        <p:spPr>
          <a:xfrm>
            <a:off x="7010400" y="2245995"/>
            <a:ext cx="3657600" cy="219456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JF. LAURENT</a:t>
            </a:r>
            <a:endParaRPr lang="en-US"/>
          </a:p>
        </p:txBody>
      </p:sp>
      <p:sp>
        <p:nvSpPr>
          <p:cNvPr id="7" name="Slide Number Placeholder 6"/>
          <p:cNvSpPr>
            <a:spLocks noGrp="1"/>
          </p:cNvSpPr>
          <p:nvPr>
            <p:ph type="sldNum" sz="quarter" idx="12"/>
          </p:nvPr>
        </p:nvSpPr>
        <p:spPr/>
        <p:txBody>
          <a:bodyPr/>
          <a:lstStyle/>
          <a:p>
            <a:fld id="{289D71E3-7D81-4C24-B9D8-6B108755C64C}" type="slidenum">
              <a:rPr lang="en-US" smtClean="0"/>
              <a:t>‹#›</a:t>
            </a:fld>
            <a:endParaRPr lang="en-US"/>
          </a:p>
        </p:txBody>
      </p:sp>
      <p:sp>
        <p:nvSpPr>
          <p:cNvPr id="8" name="Freeform 5"/>
          <p:cNvSpPr>
            <a:spLocks/>
          </p:cNvSpPr>
          <p:nvPr/>
        </p:nvSpPr>
        <p:spPr bwMode="gray">
          <a:xfrm>
            <a:off x="804333" y="1695450"/>
            <a:ext cx="5596467" cy="3295650"/>
          </a:xfrm>
          <a:custGeom>
            <a:avLst/>
            <a:gdLst>
              <a:gd name="T0" fmla="*/ 1279 w 1347"/>
              <a:gd name="T1" fmla="*/ 919 h 986"/>
              <a:gd name="T2" fmla="*/ 65 w 1347"/>
              <a:gd name="T3" fmla="*/ 919 h 986"/>
              <a:gd name="T4" fmla="*/ 65 w 1347"/>
              <a:gd name="T5" fmla="*/ 64 h 986"/>
              <a:gd name="T6" fmla="*/ 1279 w 1347"/>
              <a:gd name="T7" fmla="*/ 64 h 986"/>
              <a:gd name="T8" fmla="*/ 1279 w 1347"/>
              <a:gd name="T9" fmla="*/ 919 h 986"/>
            </a:gdLst>
            <a:ahLst/>
            <a:cxnLst>
              <a:cxn ang="0">
                <a:pos x="T0" y="T1"/>
              </a:cxn>
              <a:cxn ang="0">
                <a:pos x="T2" y="T3"/>
              </a:cxn>
              <a:cxn ang="0">
                <a:pos x="T4" y="T5"/>
              </a:cxn>
              <a:cxn ang="0">
                <a:pos x="T6" y="T7"/>
              </a:cxn>
              <a:cxn ang="0">
                <a:pos x="T8" y="T9"/>
              </a:cxn>
            </a:cxnLst>
            <a:rect l="0" t="0" r="r" b="b"/>
            <a:pathLst>
              <a:path w="1347" h="986">
                <a:moveTo>
                  <a:pt x="1279" y="919"/>
                </a:moveTo>
                <a:cubicBezTo>
                  <a:pt x="1211" y="986"/>
                  <a:pt x="121" y="974"/>
                  <a:pt x="65" y="919"/>
                </a:cubicBezTo>
                <a:cubicBezTo>
                  <a:pt x="9" y="863"/>
                  <a:pt x="0" y="128"/>
                  <a:pt x="65" y="64"/>
                </a:cubicBezTo>
                <a:cubicBezTo>
                  <a:pt x="130" y="0"/>
                  <a:pt x="1217" y="3"/>
                  <a:pt x="1279" y="64"/>
                </a:cubicBezTo>
                <a:cubicBezTo>
                  <a:pt x="1341" y="125"/>
                  <a:pt x="1347" y="852"/>
                  <a:pt x="1279" y="919"/>
                </a:cubicBezTo>
                <a:close/>
              </a:path>
            </a:pathLst>
          </a:custGeom>
          <a:solidFill>
            <a:srgbClr val="FFFFFF"/>
          </a:solidFill>
          <a:ln>
            <a:noFill/>
          </a:ln>
          <a:effectLst>
            <a:outerShdw blurRad="3175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endParaRPr lang="en-US"/>
          </a:p>
        </p:txBody>
      </p:sp>
      <p:sp>
        <p:nvSpPr>
          <p:cNvPr id="12" name="Picture Placeholder 11"/>
          <p:cNvSpPr>
            <a:spLocks noGrp="1"/>
          </p:cNvSpPr>
          <p:nvPr>
            <p:ph type="pic" idx="1"/>
          </p:nvPr>
        </p:nvSpPr>
        <p:spPr>
          <a:xfrm>
            <a:off x="1006022" y="1874520"/>
            <a:ext cx="5193089" cy="2937510"/>
          </a:xfrm>
          <a:custGeom>
            <a:avLst/>
            <a:gdLst>
              <a:gd name="connsiteX0" fmla="*/ 2531359 w 5066932"/>
              <a:gd name="connsiteY0" fmla="*/ 21 h 2945784"/>
              <a:gd name="connsiteX1" fmla="*/ 4878015 w 5066932"/>
              <a:gd name="connsiteY1" fmla="*/ 145719 h 2945784"/>
              <a:gd name="connsiteX2" fmla="*/ 4878015 w 5066932"/>
              <a:gd name="connsiteY2" fmla="*/ 2803241 h 2945784"/>
              <a:gd name="connsiteX3" fmla="*/ 175988 w 5066932"/>
              <a:gd name="connsiteY3" fmla="*/ 2803241 h 2945784"/>
              <a:gd name="connsiteX4" fmla="*/ 175988 w 5066932"/>
              <a:gd name="connsiteY4" fmla="*/ 145719 h 2945784"/>
              <a:gd name="connsiteX5" fmla="*/ 2531359 w 5066932"/>
              <a:gd name="connsiteY5" fmla="*/ 21 h 294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932" h="2945784">
                <a:moveTo>
                  <a:pt x="2531359" y="21"/>
                </a:moveTo>
                <a:cubicBezTo>
                  <a:pt x="3645379" y="1187"/>
                  <a:pt x="4757946" y="50918"/>
                  <a:pt x="4878015" y="145719"/>
                </a:cubicBezTo>
                <a:cubicBezTo>
                  <a:pt x="5118151" y="335320"/>
                  <a:pt x="5141390" y="2594991"/>
                  <a:pt x="4878015" y="2803241"/>
                </a:cubicBezTo>
                <a:cubicBezTo>
                  <a:pt x="4614639" y="3011491"/>
                  <a:pt x="392886" y="2974193"/>
                  <a:pt x="175988" y="2803241"/>
                </a:cubicBezTo>
                <a:cubicBezTo>
                  <a:pt x="-40909" y="2629181"/>
                  <a:pt x="-75768" y="344644"/>
                  <a:pt x="175988" y="145719"/>
                </a:cubicBezTo>
                <a:cubicBezTo>
                  <a:pt x="301866" y="46256"/>
                  <a:pt x="1417339" y="-1144"/>
                  <a:pt x="2531359" y="21"/>
                </a:cubicBezTo>
                <a:close/>
              </a:path>
            </a:pathLst>
          </a:custGeom>
          <a:solidFill>
            <a:schemeClr val="accent2">
              <a:lumMod val="20000"/>
              <a:lumOff val="80000"/>
            </a:schemeClr>
          </a:solidFill>
        </p:spPr>
        <p:txBody>
          <a:bodyPr wrap="square" tIns="36576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a:p>
        </p:txBody>
      </p:sp>
    </p:spTree>
    <p:extLst>
      <p:ext uri="{BB962C8B-B14F-4D97-AF65-F5344CB8AC3E}">
        <p14:creationId xmlns:p14="http://schemas.microsoft.com/office/powerpoint/2010/main" val="6513188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slideLayout" Target="../slideLayouts/slideLayout26.xml"/><Relationship Id="rId13" Type="http://schemas.openxmlformats.org/officeDocument/2006/relationships/slideLayout" Target="../slideLayouts/slideLayout27.xml"/><Relationship Id="rId14" Type="http://schemas.openxmlformats.org/officeDocument/2006/relationships/slideLayout" Target="../slideLayouts/slideLayout28.xml"/><Relationship Id="rId15" Type="http://schemas.openxmlformats.org/officeDocument/2006/relationships/theme" Target="../theme/theme2.xml"/><Relationship Id="rId16" Type="http://schemas.openxmlformats.org/officeDocument/2006/relationships/image" Target="../media/image6.png"/><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16" cstate="print">
            <a:extLst>
              <a:ext uri="{28A0092B-C50C-407E-A947-70E740481C1C}">
                <a14:useLocalDpi xmlns:a14="http://schemas.microsoft.com/office/drawing/2010/main" val="0"/>
              </a:ext>
            </a:extLst>
          </a:blip>
          <a:srcRect l="525" t="511" r="525" b="2999"/>
          <a:stretch/>
        </p:blipFill>
        <p:spPr>
          <a:xfrm>
            <a:off x="0" y="0"/>
            <a:ext cx="12188826" cy="6858000"/>
          </a:xfrm>
          <a:prstGeom prst="rect">
            <a:avLst/>
          </a:prstGeom>
        </p:spPr>
      </p:pic>
      <p:sp>
        <p:nvSpPr>
          <p:cNvPr id="2" name="Title Placeholder 1"/>
          <p:cNvSpPr>
            <a:spLocks noGrp="1"/>
          </p:cNvSpPr>
          <p:nvPr>
            <p:ph type="title"/>
          </p:nvPr>
        </p:nvSpPr>
        <p:spPr>
          <a:xfrm>
            <a:off x="838200" y="365126"/>
            <a:ext cx="9829800" cy="1082674"/>
          </a:xfrm>
          <a:prstGeom prst="rect">
            <a:avLst/>
          </a:prstGeom>
        </p:spPr>
        <p:txBody>
          <a:bodyPr vert="horz" lIns="91440" tIns="45720" rIns="91440" bIns="45720" rtlCol="0" anchor="b">
            <a:normAutofit/>
          </a:bodyPr>
          <a:lstStyle/>
          <a:p>
            <a:r>
              <a:rPr lang="fr-FR" smtClean="0"/>
              <a:t>Modifiez le style du titre</a:t>
            </a:r>
            <a:endParaRPr lang="en-US"/>
          </a:p>
        </p:txBody>
      </p:sp>
      <p:sp>
        <p:nvSpPr>
          <p:cNvPr id="3" name="Text Placeholder 2"/>
          <p:cNvSpPr>
            <a:spLocks noGrp="1"/>
          </p:cNvSpPr>
          <p:nvPr>
            <p:ph type="body" idx="1"/>
          </p:nvPr>
        </p:nvSpPr>
        <p:spPr>
          <a:xfrm>
            <a:off x="1524000" y="1828800"/>
            <a:ext cx="9144000" cy="347472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4" name="Date Placeholder 3"/>
          <p:cNvSpPr>
            <a:spLocks noGrp="1"/>
          </p:cNvSpPr>
          <p:nvPr>
            <p:ph type="dt" sz="half" idx="2"/>
          </p:nvPr>
        </p:nvSpPr>
        <p:spPr>
          <a:xfrm>
            <a:off x="7010400" y="6416675"/>
            <a:ext cx="1371600" cy="365125"/>
          </a:xfrm>
          <a:prstGeom prst="rect">
            <a:avLst/>
          </a:prstGeom>
        </p:spPr>
        <p:txBody>
          <a:bodyPr vert="horz" lIns="91440" tIns="45720" rIns="91440" bIns="45720" rtlCol="0" anchor="ctr"/>
          <a:lstStyle>
            <a:lvl1pPr algn="r">
              <a:defRPr sz="1000">
                <a:solidFill>
                  <a:schemeClr val="tx1"/>
                </a:solidFill>
              </a:defRPr>
            </a:lvl1pPr>
          </a:lstStyle>
          <a:p>
            <a:endParaRPr lang="en-US" dirty="0"/>
          </a:p>
        </p:txBody>
      </p:sp>
      <p:sp>
        <p:nvSpPr>
          <p:cNvPr id="5" name="Footer Placeholder 4"/>
          <p:cNvSpPr>
            <a:spLocks noGrp="1"/>
          </p:cNvSpPr>
          <p:nvPr>
            <p:ph type="ftr" sz="quarter" idx="3"/>
          </p:nvPr>
        </p:nvSpPr>
        <p:spPr>
          <a:xfrm>
            <a:off x="2209800" y="6416675"/>
            <a:ext cx="4572000" cy="365125"/>
          </a:xfrm>
          <a:prstGeom prst="rect">
            <a:avLst/>
          </a:prstGeom>
        </p:spPr>
        <p:txBody>
          <a:bodyPr vert="horz" lIns="91440" tIns="45720" rIns="91440" bIns="45720" rtlCol="0" anchor="ctr"/>
          <a:lstStyle>
            <a:lvl1pPr algn="l">
              <a:defRPr sz="1000">
                <a:solidFill>
                  <a:schemeClr val="tx1"/>
                </a:solidFill>
              </a:defRPr>
            </a:lvl1pPr>
          </a:lstStyle>
          <a:p>
            <a:r>
              <a:rPr lang="en-US" smtClean="0"/>
              <a:t>JF. LAURENT</a:t>
            </a:r>
            <a:endParaRPr lang="en-US" dirty="0"/>
          </a:p>
        </p:txBody>
      </p:sp>
      <p:sp>
        <p:nvSpPr>
          <p:cNvPr id="6" name="Slide Number Placeholder 5"/>
          <p:cNvSpPr>
            <a:spLocks noGrp="1"/>
          </p:cNvSpPr>
          <p:nvPr>
            <p:ph type="sldNum" sz="quarter" idx="4"/>
          </p:nvPr>
        </p:nvSpPr>
        <p:spPr>
          <a:xfrm>
            <a:off x="8610600" y="6416675"/>
            <a:ext cx="838200" cy="365125"/>
          </a:xfrm>
          <a:prstGeom prst="rect">
            <a:avLst/>
          </a:prstGeom>
        </p:spPr>
        <p:txBody>
          <a:bodyPr vert="horz" lIns="91440" tIns="45720" rIns="91440" bIns="45720" rtlCol="0" anchor="ctr"/>
          <a:lstStyle>
            <a:lvl1pPr algn="r">
              <a:defRPr sz="1000">
                <a:solidFill>
                  <a:schemeClr val="tx1"/>
                </a:solidFill>
              </a:defRPr>
            </a:lvl1pPr>
          </a:lstStyle>
          <a:p>
            <a:fld id="{289D71E3-7D81-4C24-B9D8-6B108755C64C}" type="slidenum">
              <a:rPr lang="en-US" smtClean="0"/>
              <a:pPr/>
              <a:t>‹#›</a:t>
            </a:fld>
            <a:endParaRPr lang="en-US"/>
          </a:p>
        </p:txBody>
      </p:sp>
    </p:spTree>
    <p:extLst>
      <p:ext uri="{BB962C8B-B14F-4D97-AF65-F5344CB8AC3E}">
        <p14:creationId xmlns:p14="http://schemas.microsoft.com/office/powerpoint/2010/main" val="361654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2" r:id="rId11"/>
    <p:sldLayoutId id="2147483661" r:id="rId12"/>
    <p:sldLayoutId id="2147483658" r:id="rId13"/>
    <p:sldLayoutId id="2147483659" r:id="rId14"/>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hf sldNum="0" hd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Arial" panose="020B0604020202020204"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5212" y="304800"/>
            <a:ext cx="10058402" cy="1219200"/>
          </a:xfrm>
          <a:prstGeom prst="rect">
            <a:avLst/>
          </a:prstGeom>
        </p:spPr>
        <p:txBody>
          <a:bodyPr vert="horz" lIns="91440" tIns="45720" rIns="91440" bIns="45720" rtlCol="0" anchor="b">
            <a:normAutofit/>
          </a:bodyPr>
          <a:lstStyle/>
          <a:p>
            <a:r>
              <a:rPr lang="fr-FR" smtClean="0"/>
              <a:t>Modifiez le style du titre</a:t>
            </a:r>
            <a:endParaRPr/>
          </a:p>
        </p:txBody>
      </p:sp>
      <p:sp>
        <p:nvSpPr>
          <p:cNvPr id="3" name="Text Placeholder 2"/>
          <p:cNvSpPr>
            <a:spLocks noGrp="1"/>
          </p:cNvSpPr>
          <p:nvPr>
            <p:ph type="body" idx="1"/>
          </p:nvPr>
        </p:nvSpPr>
        <p:spPr>
          <a:xfrm>
            <a:off x="1065214" y="1752600"/>
            <a:ext cx="10058400" cy="42291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2"/>
          </p:nvPr>
        </p:nvSpPr>
        <p:spPr>
          <a:xfrm>
            <a:off x="8075611" y="6019801"/>
            <a:ext cx="1396260" cy="228600"/>
          </a:xfrm>
          <a:prstGeom prst="rect">
            <a:avLst/>
          </a:prstGeom>
        </p:spPr>
        <p:txBody>
          <a:bodyPr vert="horz" lIns="91440" tIns="45720" rIns="91440" bIns="45720" rtlCol="0" anchor="ctr"/>
          <a:lstStyle>
            <a:lvl1pPr algn="l">
              <a:defRPr sz="1000">
                <a:solidFill>
                  <a:schemeClr val="tx1"/>
                </a:solidFill>
              </a:defRPr>
            </a:lvl1pPr>
          </a:lstStyle>
          <a:p>
            <a:endParaRPr>
              <a:solidFill>
                <a:srgbClr val="9A5315"/>
              </a:solidFill>
            </a:endParaRPr>
          </a:p>
        </p:txBody>
      </p:sp>
      <p:sp>
        <p:nvSpPr>
          <p:cNvPr id="5" name="Footer Placeholder 4"/>
          <p:cNvSpPr>
            <a:spLocks noGrp="1"/>
          </p:cNvSpPr>
          <p:nvPr>
            <p:ph type="ftr" sz="quarter" idx="3"/>
          </p:nvPr>
        </p:nvSpPr>
        <p:spPr>
          <a:xfrm>
            <a:off x="1979613" y="6019801"/>
            <a:ext cx="5943600" cy="228600"/>
          </a:xfrm>
          <a:prstGeom prst="rect">
            <a:avLst/>
          </a:prstGeom>
        </p:spPr>
        <p:txBody>
          <a:bodyPr vert="horz" lIns="91440" tIns="45720" rIns="91440" bIns="45720" rtlCol="0" anchor="ctr"/>
          <a:lstStyle>
            <a:lvl1pPr algn="l">
              <a:defRPr sz="1000">
                <a:solidFill>
                  <a:schemeClr val="tx1"/>
                </a:solidFill>
              </a:defRPr>
            </a:lvl1pPr>
          </a:lstStyle>
          <a:p>
            <a:r>
              <a:rPr lang="fr-FR" smtClean="0">
                <a:solidFill>
                  <a:srgbClr val="9A5315"/>
                </a:solidFill>
              </a:rPr>
              <a:t>JF. LAURENT</a:t>
            </a:r>
            <a:endParaRPr>
              <a:solidFill>
                <a:srgbClr val="9A5315"/>
              </a:solidFill>
            </a:endParaRPr>
          </a:p>
        </p:txBody>
      </p:sp>
      <p:sp>
        <p:nvSpPr>
          <p:cNvPr id="6" name="Slide Number Placeholder 5"/>
          <p:cNvSpPr>
            <a:spLocks noGrp="1"/>
          </p:cNvSpPr>
          <p:nvPr>
            <p:ph type="sldNum" sz="quarter" idx="4"/>
          </p:nvPr>
        </p:nvSpPr>
        <p:spPr>
          <a:xfrm>
            <a:off x="1065213" y="6019801"/>
            <a:ext cx="762000" cy="228600"/>
          </a:xfrm>
          <a:prstGeom prst="rect">
            <a:avLst/>
          </a:prstGeom>
        </p:spPr>
        <p:txBody>
          <a:bodyPr vert="horz" lIns="91440" tIns="45720" rIns="91440" bIns="45720" rtlCol="0" anchor="ctr"/>
          <a:lstStyle>
            <a:lvl1pPr algn="l">
              <a:defRPr sz="1000">
                <a:solidFill>
                  <a:schemeClr val="tx1"/>
                </a:solidFill>
              </a:defRPr>
            </a:lvl1pPr>
          </a:lstStyle>
          <a:p>
            <a:fld id="{022B156B-59AE-415F-B24B-8756D48BB977}" type="slidenum">
              <a:rPr>
                <a:solidFill>
                  <a:srgbClr val="9A5315"/>
                </a:solidFill>
              </a:rPr>
              <a:pPr/>
              <a:t>‹#›</a:t>
            </a:fld>
            <a:endParaRPr>
              <a:solidFill>
                <a:srgbClr val="9A5315"/>
              </a:solidFill>
            </a:endParaRPr>
          </a:p>
        </p:txBody>
      </p:sp>
    </p:spTree>
    <p:extLst>
      <p:ext uri="{BB962C8B-B14F-4D97-AF65-F5344CB8AC3E}">
        <p14:creationId xmlns:p14="http://schemas.microsoft.com/office/powerpoint/2010/main" val="3401780120"/>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hf sldNum="0" hdr="0" dt="0"/>
  <p:txStyles>
    <p:title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p:titleStyle>
    <p:body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35.png"/><Relationship Id="rId5" Type="http://schemas.openxmlformats.org/officeDocument/2006/relationships/image" Target="../media/image36.png"/><Relationship Id="rId6" Type="http://schemas.openxmlformats.org/officeDocument/2006/relationships/image" Target="../media/image37.png"/><Relationship Id="rId7" Type="http://schemas.openxmlformats.org/officeDocument/2006/relationships/image" Target="../media/image10.jpg"/><Relationship Id="rId1" Type="http://schemas.openxmlformats.org/officeDocument/2006/relationships/slideLayout" Target="../slideLayouts/slideLayout11.xml"/><Relationship Id="rId2"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10.jpg"/><Relationship Id="rId1" Type="http://schemas.openxmlformats.org/officeDocument/2006/relationships/slideLayout" Target="../slideLayouts/slideLayout10.xml"/><Relationship Id="rId2"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2.xml"/><Relationship Id="rId4" Type="http://schemas.openxmlformats.org/officeDocument/2006/relationships/image" Target="../media/image40.jpeg"/><Relationship Id="rId5" Type="http://schemas.openxmlformats.org/officeDocument/2006/relationships/image" Target="../media/image41.png"/><Relationship Id="rId1" Type="http://schemas.microsoft.com/office/2007/relationships/media" Target="../media/media1.mp3"/><Relationship Id="rId2" Type="http://schemas.openxmlformats.org/officeDocument/2006/relationships/audio" Target="../media/media1.mp3"/></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slideLayout" Target="../slideLayouts/slideLayout7.xml"/><Relationship Id="rId2" Type="http://schemas.openxmlformats.org/officeDocument/2006/relationships/image" Target="../media/image4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46.png"/><Relationship Id="rId3" Type="http://schemas.openxmlformats.org/officeDocument/2006/relationships/image" Target="../media/image10.jpg"/></Relationships>
</file>

<file path=ppt/slides/_rels/slide15.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5" Type="http://schemas.openxmlformats.org/officeDocument/2006/relationships/image" Target="../media/image10.jpg"/><Relationship Id="rId1" Type="http://schemas.openxmlformats.org/officeDocument/2006/relationships/slideLayout" Target="../slideLayouts/slideLayout5.xml"/><Relationship Id="rId2" Type="http://schemas.openxmlformats.org/officeDocument/2006/relationships/image" Target="../media/image47.png"/></Relationships>
</file>

<file path=ppt/slides/_rels/slide16.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png"/><Relationship Id="rId5"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image" Target="../media/image50.png"/></Relationships>
</file>

<file path=ppt/slides/_rels/slide17.xml.rels><?xml version="1.0" encoding="UTF-8" standalone="yes"?>
<Relationships xmlns="http://schemas.openxmlformats.org/package/2006/relationships"><Relationship Id="rId3" Type="http://schemas.openxmlformats.org/officeDocument/2006/relationships/image" Target="../media/image54.jpeg"/><Relationship Id="rId4" Type="http://schemas.openxmlformats.org/officeDocument/2006/relationships/image" Target="../media/image55.png"/><Relationship Id="rId5" Type="http://schemas.openxmlformats.org/officeDocument/2006/relationships/image" Target="../media/image56.jpeg"/><Relationship Id="rId6" Type="http://schemas.openxmlformats.org/officeDocument/2006/relationships/image" Target="../media/image10.jpg"/><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png"/><Relationship Id="rId3" Type="http://schemas.openxmlformats.org/officeDocument/2006/relationships/image" Target="../media/image10.jpg"/></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4" Type="http://schemas.microsoft.com/office/2007/relationships/hdphoto" Target="../media/hdphoto1.wdp"/><Relationship Id="rId5" Type="http://schemas.openxmlformats.org/officeDocument/2006/relationships/image" Target="../media/image10.jpg"/><Relationship Id="rId1" Type="http://schemas.openxmlformats.org/officeDocument/2006/relationships/slideLayout" Target="../slideLayouts/slideLayout9.xml"/><Relationship Id="rId2" Type="http://schemas.openxmlformats.org/officeDocument/2006/relationships/image" Target="../media/image15.jpeg"/></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58.png"/><Relationship Id="rId9" Type="http://schemas.openxmlformats.org/officeDocument/2006/relationships/image" Target="../media/image59.png"/><Relationship Id="rId10" Type="http://schemas.openxmlformats.org/officeDocument/2006/relationships/image" Target="../media/image60.png"/><Relationship Id="rId11"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1.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png"/><Relationship Id="rId3" Type="http://schemas.openxmlformats.org/officeDocument/2006/relationships/image" Target="../media/image10.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3.png"/><Relationship Id="rId3" Type="http://schemas.openxmlformats.org/officeDocument/2006/relationships/image" Target="../media/image10.jpg"/></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10.jpg"/><Relationship Id="rId1" Type="http://schemas.openxmlformats.org/officeDocument/2006/relationships/slideLayout" Target="../slideLayouts/slideLayout7.xml"/><Relationship Id="rId2" Type="http://schemas.openxmlformats.org/officeDocument/2006/relationships/diagramData" Target="../diagrams/data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65.png"/><Relationship Id="rId1" Type="http://schemas.openxmlformats.org/officeDocument/2006/relationships/slideLayout" Target="../slideLayouts/slideLayout7.xml"/><Relationship Id="rId2" Type="http://schemas.openxmlformats.org/officeDocument/2006/relationships/image" Target="../media/image6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jpeg"/><Relationship Id="rId3" Type="http://schemas.openxmlformats.org/officeDocument/2006/relationships/image" Target="../media/image67.png"/></Relationships>
</file>

<file path=ppt/slides/_rels/slide27.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69.jpeg"/><Relationship Id="rId1" Type="http://schemas.openxmlformats.org/officeDocument/2006/relationships/slideLayout" Target="../slideLayouts/slideLayout1.xml"/><Relationship Id="rId2" Type="http://schemas.openxmlformats.org/officeDocument/2006/relationships/image" Target="../media/image68.jpeg"/></Relationships>
</file>

<file path=ppt/slides/_rels/slide28.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5" Type="http://schemas.openxmlformats.org/officeDocument/2006/relationships/chart" Target="../charts/chart3.xml"/><Relationship Id="rId6" Type="http://schemas.openxmlformats.org/officeDocument/2006/relationships/image" Target="../media/image10.jp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0.pn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72.png"/><Relationship Id="rId5" Type="http://schemas.openxmlformats.org/officeDocument/2006/relationships/image" Target="../media/image73.png"/><Relationship Id="rId6" Type="http://schemas.openxmlformats.org/officeDocument/2006/relationships/image" Target="../media/image74.png"/><Relationship Id="rId7" Type="http://schemas.openxmlformats.org/officeDocument/2006/relationships/image" Target="../media/image75.png"/><Relationship Id="rId8" Type="http://schemas.openxmlformats.org/officeDocument/2006/relationships/image" Target="../media/image76.png"/><Relationship Id="rId9" Type="http://schemas.openxmlformats.org/officeDocument/2006/relationships/image" Target="../media/image10.jp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7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78.png"/></Relationships>
</file>

<file path=ppt/slides/_rels/slide33.xml.rels><?xml version="1.0" encoding="UTF-8" standalone="yes"?>
<Relationships xmlns="http://schemas.openxmlformats.org/package/2006/relationships"><Relationship Id="rId3" Type="http://schemas.openxmlformats.org/officeDocument/2006/relationships/image" Target="../media/image79.png"/><Relationship Id="rId4" Type="http://schemas.openxmlformats.org/officeDocument/2006/relationships/image" Target="../media/image10.jpg"/><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85.png"/><Relationship Id="rId4" Type="http://schemas.openxmlformats.org/officeDocument/2006/relationships/image" Target="../media/image10.jpg"/><Relationship Id="rId1" Type="http://schemas.openxmlformats.org/officeDocument/2006/relationships/slideLayout" Target="../slideLayouts/slideLayout7.xml"/><Relationship Id="rId2" Type="http://schemas.openxmlformats.org/officeDocument/2006/relationships/image" Target="../media/image8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40.xml.rels><?xml version="1.0" encoding="UTF-8" standalone="yes"?>
<Relationships xmlns="http://schemas.openxmlformats.org/package/2006/relationships"><Relationship Id="rId3" Type="http://schemas.openxmlformats.org/officeDocument/2006/relationships/image" Target="../media/image86.png"/><Relationship Id="rId4" Type="http://schemas.openxmlformats.org/officeDocument/2006/relationships/image" Target="../media/image67.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41.xml.rels><?xml version="1.0" encoding="UTF-8" standalone="yes"?>
<Relationships xmlns="http://schemas.openxmlformats.org/package/2006/relationships"><Relationship Id="rId3" Type="http://schemas.openxmlformats.org/officeDocument/2006/relationships/image" Target="../media/image88.jpeg"/><Relationship Id="rId4" Type="http://schemas.openxmlformats.org/officeDocument/2006/relationships/image" Target="../media/image10.jpg"/><Relationship Id="rId1" Type="http://schemas.openxmlformats.org/officeDocument/2006/relationships/slideLayout" Target="../slideLayouts/slideLayout7.xml"/><Relationship Id="rId2" Type="http://schemas.openxmlformats.org/officeDocument/2006/relationships/image" Target="../media/image87.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9.jpeg"/></Relationships>
</file>

<file path=ppt/slides/_rels/slide43.xml.rels><?xml version="1.0" encoding="UTF-8" standalone="yes"?>
<Relationships xmlns="http://schemas.openxmlformats.org/package/2006/relationships"><Relationship Id="rId3" Type="http://schemas.openxmlformats.org/officeDocument/2006/relationships/image" Target="../media/image91.jpeg"/><Relationship Id="rId4" Type="http://schemas.openxmlformats.org/officeDocument/2006/relationships/image" Target="../media/image92.jpeg"/><Relationship Id="rId5"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image" Target="../media/image90.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3.jp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94.png"/><Relationship Id="rId1" Type="http://schemas.microsoft.com/office/2007/relationships/media" Target="../media/media2.mp4"/><Relationship Id="rId2" Type="http://schemas.openxmlformats.org/officeDocument/2006/relationships/video" Target="../media/media2.mp4"/></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5.png"/><Relationship Id="rId3" Type="http://schemas.openxmlformats.org/officeDocument/2006/relationships/image" Target="../media/image10.jp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6.jpeg"/><Relationship Id="rId3" Type="http://schemas.openxmlformats.org/officeDocument/2006/relationships/image" Target="../media/image10.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0.jpg"/></Relationships>
</file>

<file path=ppt/slides/_rels/slide55.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5" Type="http://schemas.openxmlformats.org/officeDocument/2006/relationships/image" Target="../media/image99.png"/><Relationship Id="rId6" Type="http://schemas.openxmlformats.org/officeDocument/2006/relationships/image" Target="../media/image10.jpg"/><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0.jpg"/></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8" Type="http://schemas.openxmlformats.org/officeDocument/2006/relationships/image" Target="../media/image100.jpeg"/><Relationship Id="rId9" Type="http://schemas.openxmlformats.org/officeDocument/2006/relationships/image" Target="../media/image10.jpg"/><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0.jpg"/></Relationships>
</file>

<file path=ppt/slides/_rels/slide59.xml.rels><?xml version="1.0" encoding="UTF-8" standalone="yes"?>
<Relationships xmlns="http://schemas.openxmlformats.org/package/2006/relationships"><Relationship Id="rId3" Type="http://schemas.openxmlformats.org/officeDocument/2006/relationships/image" Target="../media/image101.png"/><Relationship Id="rId4" Type="http://schemas.openxmlformats.org/officeDocument/2006/relationships/image" Target="../media/image102.png"/><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10.jpg"/><Relationship Id="rId1" Type="http://schemas.openxmlformats.org/officeDocument/2006/relationships/slideLayout" Target="../slideLayouts/slideLayout11.xml"/><Relationship Id="rId2" Type="http://schemas.openxmlformats.org/officeDocument/2006/relationships/image" Target="../media/image20.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3.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4.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5.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6.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jeanfrancoislaurent.com/"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10.jpg"/><Relationship Id="rId1" Type="http://schemas.openxmlformats.org/officeDocument/2006/relationships/slideLayout" Target="../slideLayouts/slideLayout11.xml"/><Relationship Id="rId2" Type="http://schemas.openxmlformats.org/officeDocument/2006/relationships/image" Target="../media/image2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image" Target="../media/image32.png"/><Relationship Id="rId7" Type="http://schemas.openxmlformats.org/officeDocument/2006/relationships/image" Target="../media/image33.png"/><Relationship Id="rId8" Type="http://schemas.openxmlformats.org/officeDocument/2006/relationships/image" Target="../media/image10.jpg"/><Relationship Id="rId1" Type="http://schemas.openxmlformats.org/officeDocument/2006/relationships/slideLayout" Target="../slideLayouts/slideLayout11.xml"/><Relationship Id="rId2"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a:xfrm>
            <a:off x="1271464" y="6509843"/>
            <a:ext cx="2302024" cy="365125"/>
          </a:xfrm>
        </p:spPr>
        <p:txBody>
          <a:bodyPr/>
          <a:lstStyle/>
          <a:p>
            <a:r>
              <a:rPr lang="en-US" smtClean="0"/>
              <a:t>JF. LAURENT</a:t>
            </a:r>
            <a:endParaRPr lang="en-US"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34625" y="6592767"/>
            <a:ext cx="1857375" cy="266700"/>
          </a:xfrm>
          <a:prstGeom prst="rect">
            <a:avLst/>
          </a:prstGeom>
        </p:spPr>
      </p:pic>
      <p:pic>
        <p:nvPicPr>
          <p:cNvPr id="6" name="Image 5" descr="Capture d’écran 2018-07-05 à 08.55.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8328" y="548680"/>
            <a:ext cx="2997200" cy="1689100"/>
          </a:xfrm>
          <a:prstGeom prst="rect">
            <a:avLst/>
          </a:prstGeom>
          <a:ln>
            <a:noFill/>
          </a:ln>
          <a:effectLst>
            <a:softEdge rad="112500"/>
          </a:effectLst>
        </p:spPr>
      </p:pic>
      <p:pic>
        <p:nvPicPr>
          <p:cNvPr id="7" name="Image 6" descr="Capture d’écran 2018-07-05 à 08.55.3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6040" y="4365104"/>
            <a:ext cx="2921000" cy="1612900"/>
          </a:xfrm>
          <a:prstGeom prst="rect">
            <a:avLst/>
          </a:prstGeom>
          <a:ln>
            <a:noFill/>
          </a:ln>
          <a:effectLst>
            <a:softEdge rad="112500"/>
          </a:effectLst>
        </p:spPr>
      </p:pic>
      <p:pic>
        <p:nvPicPr>
          <p:cNvPr id="8" name="Image 7" descr="Capture d’écran 2018-07-05 à 08.55.4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87488" y="4293096"/>
            <a:ext cx="3401886" cy="1871588"/>
          </a:xfrm>
          <a:prstGeom prst="rect">
            <a:avLst/>
          </a:prstGeom>
          <a:ln>
            <a:noFill/>
          </a:ln>
          <a:effectLst>
            <a:softEdge rad="112500"/>
          </a:effectLst>
        </p:spPr>
      </p:pic>
      <p:pic>
        <p:nvPicPr>
          <p:cNvPr id="9" name="Image 8" descr="Capture d’écran 2018-07-05 à 08.56.26.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27448" y="286618"/>
            <a:ext cx="7056785" cy="3979564"/>
          </a:xfrm>
          <a:prstGeom prst="rect">
            <a:avLst/>
          </a:prstGeom>
          <a:ln>
            <a:noFill/>
          </a:ln>
          <a:effectLst>
            <a:softEdge rad="112500"/>
          </a:effectLst>
        </p:spPr>
      </p:pic>
      <p:sp>
        <p:nvSpPr>
          <p:cNvPr id="10" name="ZoneTexte 9"/>
          <p:cNvSpPr txBox="1"/>
          <p:nvPr/>
        </p:nvSpPr>
        <p:spPr>
          <a:xfrm>
            <a:off x="5087888" y="3140968"/>
            <a:ext cx="2808312" cy="369332"/>
          </a:xfrm>
          <a:prstGeom prst="rect">
            <a:avLst/>
          </a:prstGeom>
          <a:solidFill>
            <a:schemeClr val="accent5">
              <a:lumMod val="20000"/>
              <a:lumOff val="80000"/>
            </a:schemeClr>
          </a:solidFill>
        </p:spPr>
        <p:txBody>
          <a:bodyPr wrap="square" rtlCol="0">
            <a:spAutoFit/>
          </a:bodyPr>
          <a:lstStyle/>
          <a:p>
            <a:r>
              <a:rPr lang="fr-FR" dirty="0" smtClean="0"/>
              <a:t>Précocité intellectuelle</a:t>
            </a:r>
            <a:endParaRPr lang="fr-FR" dirty="0"/>
          </a:p>
        </p:txBody>
      </p:sp>
      <p:sp>
        <p:nvSpPr>
          <p:cNvPr id="11" name="ZoneTexte 10"/>
          <p:cNvSpPr txBox="1"/>
          <p:nvPr/>
        </p:nvSpPr>
        <p:spPr>
          <a:xfrm>
            <a:off x="8688288" y="2564904"/>
            <a:ext cx="2840591" cy="369332"/>
          </a:xfrm>
          <a:prstGeom prst="rect">
            <a:avLst/>
          </a:prstGeom>
          <a:solidFill>
            <a:srgbClr val="FCEFD2"/>
          </a:solidFill>
        </p:spPr>
        <p:txBody>
          <a:bodyPr wrap="none" rtlCol="0">
            <a:spAutoFit/>
          </a:bodyPr>
          <a:lstStyle/>
          <a:p>
            <a:r>
              <a:rPr lang="fr-FR" dirty="0" smtClean="0"/>
              <a:t>Qui, pourquoi, comment ?</a:t>
            </a:r>
            <a:endParaRPr lang="fr-FR" dirty="0"/>
          </a:p>
        </p:txBody>
      </p:sp>
      <p:sp>
        <p:nvSpPr>
          <p:cNvPr id="12" name="ZoneTexte 11"/>
          <p:cNvSpPr txBox="1"/>
          <p:nvPr/>
        </p:nvSpPr>
        <p:spPr>
          <a:xfrm>
            <a:off x="8760296" y="3429000"/>
            <a:ext cx="3024336" cy="646331"/>
          </a:xfrm>
          <a:prstGeom prst="rect">
            <a:avLst/>
          </a:prstGeom>
          <a:solidFill>
            <a:srgbClr val="FCEFD2"/>
          </a:solidFill>
        </p:spPr>
        <p:txBody>
          <a:bodyPr wrap="square" rtlCol="0">
            <a:spAutoFit/>
          </a:bodyPr>
          <a:lstStyle/>
          <a:p>
            <a:r>
              <a:rPr lang="fr-FR" dirty="0" smtClean="0"/>
              <a:t>Pourquoi eux et pas d’autres ?</a:t>
            </a:r>
            <a:endParaRPr lang="fr-FR" dirty="0"/>
          </a:p>
        </p:txBody>
      </p:sp>
    </p:spTree>
    <p:extLst>
      <p:ext uri="{BB962C8B-B14F-4D97-AF65-F5344CB8AC3E}">
        <p14:creationId xmlns:p14="http://schemas.microsoft.com/office/powerpoint/2010/main" val="30890184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20000"/>
                    </a14:imgEffect>
                  </a14:imgLayer>
                </a14:imgProps>
              </a:ext>
            </a:extLst>
          </a:blip>
          <a:stretch>
            <a:fillRect/>
          </a:stretch>
        </p:blipFill>
        <p:spPr>
          <a:xfrm>
            <a:off x="7608167" y="694683"/>
            <a:ext cx="1661149" cy="1080120"/>
          </a:xfrm>
          <a:prstGeom prst="rect">
            <a:avLst/>
          </a:prstGeom>
        </p:spPr>
      </p:pic>
      <p:sp>
        <p:nvSpPr>
          <p:cNvPr id="12" name="ZoneTexte 11"/>
          <p:cNvSpPr txBox="1"/>
          <p:nvPr/>
        </p:nvSpPr>
        <p:spPr>
          <a:xfrm>
            <a:off x="6312023" y="1772816"/>
            <a:ext cx="2957293" cy="1077218"/>
          </a:xfrm>
          <a:prstGeom prst="rect">
            <a:avLst/>
          </a:prstGeom>
          <a:noFill/>
        </p:spPr>
        <p:txBody>
          <a:bodyPr wrap="square" rtlCol="0">
            <a:spAutoFit/>
          </a:bodyPr>
          <a:lstStyle/>
          <a:p>
            <a:pPr algn="ctr"/>
            <a:r>
              <a:rPr lang="fr-FR" sz="1600" b="1" dirty="0">
                <a:solidFill>
                  <a:prstClr val="black"/>
                </a:solidFill>
                <a:latin typeface="Calibri" panose="020F0502020204030204" pitchFamily="34" charset="0"/>
                <a:cs typeface="Arial" panose="020B0604020202020204" pitchFamily="34" charset="0"/>
              </a:rPr>
              <a:t>Anxiété envahissante </a:t>
            </a:r>
            <a:r>
              <a:rPr lang="fr-FR" sz="1600" dirty="0">
                <a:solidFill>
                  <a:prstClr val="black"/>
                </a:solidFill>
                <a:latin typeface="Calibri" panose="020F0502020204030204" pitchFamily="34" charset="0"/>
                <a:cs typeface="Arial" panose="020B0604020202020204" pitchFamily="34" charset="0"/>
              </a:rPr>
              <a:t>liée à la </a:t>
            </a:r>
            <a:r>
              <a:rPr lang="fr-FR" sz="1600" dirty="0" err="1">
                <a:solidFill>
                  <a:prstClr val="black"/>
                </a:solidFill>
                <a:latin typeface="Calibri" panose="020F0502020204030204" pitchFamily="34" charset="0"/>
                <a:cs typeface="Arial" panose="020B0604020202020204" pitchFamily="34" charset="0"/>
              </a:rPr>
              <a:t>dyssynchronie</a:t>
            </a:r>
            <a:r>
              <a:rPr lang="fr-FR" sz="1600" dirty="0">
                <a:solidFill>
                  <a:prstClr val="black"/>
                </a:solidFill>
                <a:latin typeface="Calibri" panose="020F0502020204030204" pitchFamily="34" charset="0"/>
                <a:cs typeface="Arial" panose="020B0604020202020204" pitchFamily="34" charset="0"/>
              </a:rPr>
              <a:t> entre leur maturité de raisonnement et leur maturité affective </a:t>
            </a:r>
          </a:p>
        </p:txBody>
      </p:sp>
      <p:pic>
        <p:nvPicPr>
          <p:cNvPr id="13" name="Image 12"/>
          <p:cNvPicPr>
            <a:picLocks noChangeAspect="1"/>
          </p:cNvPicPr>
          <p:nvPr/>
        </p:nvPicPr>
        <p:blipFill>
          <a:blip r:embed="rId4">
            <a:clrChange>
              <a:clrFrom>
                <a:srgbClr val="FFFFFF"/>
              </a:clrFrom>
              <a:clrTo>
                <a:srgbClr val="FFFFFF">
                  <a:alpha val="0"/>
                </a:srgbClr>
              </a:clrTo>
            </a:clrChange>
          </a:blip>
          <a:stretch>
            <a:fillRect/>
          </a:stretch>
        </p:blipFill>
        <p:spPr>
          <a:xfrm>
            <a:off x="7032104" y="3048500"/>
            <a:ext cx="1644732" cy="1779207"/>
          </a:xfrm>
          <a:prstGeom prst="rect">
            <a:avLst/>
          </a:prstGeom>
        </p:spPr>
      </p:pic>
      <p:sp>
        <p:nvSpPr>
          <p:cNvPr id="14" name="ZoneTexte 13"/>
          <p:cNvSpPr txBox="1"/>
          <p:nvPr/>
        </p:nvSpPr>
        <p:spPr>
          <a:xfrm>
            <a:off x="9269316" y="3509751"/>
            <a:ext cx="2802265" cy="1477328"/>
          </a:xfrm>
          <a:prstGeom prst="rect">
            <a:avLst/>
          </a:prstGeom>
          <a:noFill/>
        </p:spPr>
        <p:txBody>
          <a:bodyPr wrap="square" rtlCol="0">
            <a:spAutoFit/>
          </a:bodyPr>
          <a:lstStyle/>
          <a:p>
            <a:pPr algn="ctr"/>
            <a:r>
              <a:rPr lang="fr-FR" b="1" dirty="0">
                <a:solidFill>
                  <a:prstClr val="black"/>
                </a:solidFill>
                <a:latin typeface="Calibri" panose="020F0502020204030204" pitchFamily="34" charset="0"/>
                <a:cs typeface="Arial" panose="020B0604020202020204" pitchFamily="34" charset="0"/>
              </a:rPr>
              <a:t>Possible problème de socialisation</a:t>
            </a:r>
          </a:p>
          <a:p>
            <a:pPr algn="ctr"/>
            <a:r>
              <a:rPr lang="fr-FR" dirty="0">
                <a:solidFill>
                  <a:prstClr val="black"/>
                </a:solidFill>
                <a:latin typeface="Calibri" panose="020F0502020204030204" pitchFamily="34" charset="0"/>
                <a:cs typeface="Arial" panose="020B0604020202020204" pitchFamily="34" charset="0"/>
              </a:rPr>
              <a:t>Maladroits dans leur relation - Les EIP exigent beaucoup de leur amitié</a:t>
            </a:r>
          </a:p>
        </p:txBody>
      </p:sp>
      <p:sp>
        <p:nvSpPr>
          <p:cNvPr id="15" name="Espace réservé du pied de page 3"/>
          <p:cNvSpPr txBox="1">
            <a:spLocks/>
          </p:cNvSpPr>
          <p:nvPr/>
        </p:nvSpPr>
        <p:spPr>
          <a:xfrm>
            <a:off x="0" y="6603564"/>
            <a:ext cx="1761565" cy="25443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smtClean="0"/>
              <a:t>C. BAYER – JF. LAURENT</a:t>
            </a:r>
            <a:endParaRPr lang="en-US" sz="800" dirty="0"/>
          </a:p>
        </p:txBody>
      </p:sp>
      <p:pic>
        <p:nvPicPr>
          <p:cNvPr id="2" name="Image 1"/>
          <p:cNvPicPr>
            <a:picLocks noChangeAspect="1"/>
          </p:cNvPicPr>
          <p:nvPr/>
        </p:nvPicPr>
        <p:blipFill>
          <a:blip r:embed="rId5"/>
          <a:stretch>
            <a:fillRect/>
          </a:stretch>
        </p:blipFill>
        <p:spPr>
          <a:xfrm>
            <a:off x="900472" y="1124994"/>
            <a:ext cx="4955422" cy="3847012"/>
          </a:xfrm>
          <a:prstGeom prst="rect">
            <a:avLst/>
          </a:prstGeom>
        </p:spPr>
      </p:pic>
      <p:pic>
        <p:nvPicPr>
          <p:cNvPr id="3" name="Image 2"/>
          <p:cNvPicPr>
            <a:picLocks noChangeAspect="1"/>
          </p:cNvPicPr>
          <p:nvPr/>
        </p:nvPicPr>
        <p:blipFill>
          <a:blip r:embed="rId6"/>
          <a:stretch>
            <a:fillRect/>
          </a:stretch>
        </p:blipFill>
        <p:spPr>
          <a:xfrm>
            <a:off x="9560928" y="4954501"/>
            <a:ext cx="2219040" cy="862128"/>
          </a:xfrm>
          <a:prstGeom prst="rect">
            <a:avLst/>
          </a:prstGeom>
        </p:spPr>
      </p:pic>
      <p:sp>
        <p:nvSpPr>
          <p:cNvPr id="11" name="Flèche : double flèche horizontale 33"/>
          <p:cNvSpPr txBox="1">
            <a:spLocks/>
          </p:cNvSpPr>
          <p:nvPr/>
        </p:nvSpPr>
        <p:spPr>
          <a:xfrm>
            <a:off x="119336" y="5836266"/>
            <a:ext cx="11233248" cy="726389"/>
          </a:xfrm>
          <a:prstGeom prst="leftRightArrow">
            <a:avLst>
              <a:gd name="adj1" fmla="val 70607"/>
              <a:gd name="adj2" fmla="val 50000"/>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lvl1pPr algn="l" defTabSz="914400" rtl="0" eaLnBrk="1" latinLnBrk="0" hangingPunct="1">
              <a:lnSpc>
                <a:spcPct val="90000"/>
              </a:lnSpc>
              <a:spcBef>
                <a:spcPct val="0"/>
              </a:spcBef>
              <a:buNone/>
              <a:defRPr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ts val="1900"/>
              </a:lnSpc>
            </a:pPr>
            <a:r>
              <a:rPr lang="fr-FR" sz="1600" b="1" dirty="0" smtClean="0">
                <a:solidFill>
                  <a:schemeClr val="tx1"/>
                </a:solidFill>
              </a:rPr>
              <a:t>De grandes capacités intellectuelles      avec      un fonctionnement émotionnel riche, intense et envahissant</a:t>
            </a:r>
          </a:p>
          <a:p>
            <a:pPr algn="ctr">
              <a:lnSpc>
                <a:spcPts val="1900"/>
              </a:lnSpc>
            </a:pPr>
            <a:r>
              <a:rPr lang="fr-FR" sz="1600" dirty="0" smtClean="0">
                <a:solidFill>
                  <a:schemeClr val="tx1"/>
                </a:solidFill>
              </a:rPr>
              <a:t>Ces caractéristiques ne se retrouvent pas chez tous les surdoués et peuvent varier selon les circonstances</a:t>
            </a:r>
            <a:endParaRPr lang="fr-FR" sz="1600" dirty="0">
              <a:solidFill>
                <a:schemeClr val="tx1"/>
              </a:solidFill>
            </a:endParaRPr>
          </a:p>
        </p:txBody>
      </p:sp>
      <p:pic>
        <p:nvPicPr>
          <p:cNvPr id="16" name="Imag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34625" y="6530709"/>
            <a:ext cx="1857375" cy="266700"/>
          </a:xfrm>
          <a:prstGeom prst="rect">
            <a:avLst/>
          </a:prstGeom>
        </p:spPr>
      </p:pic>
    </p:spTree>
    <p:extLst>
      <p:ext uri="{BB962C8B-B14F-4D97-AF65-F5344CB8AC3E}">
        <p14:creationId xmlns:p14="http://schemas.microsoft.com/office/powerpoint/2010/main" val="304406480"/>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clrChange>
              <a:clrFrom>
                <a:srgbClr val="FFFFFF"/>
              </a:clrFrom>
              <a:clrTo>
                <a:srgbClr val="FFFFFF">
                  <a:alpha val="0"/>
                </a:srgbClr>
              </a:clrTo>
            </a:clrChange>
          </a:blip>
          <a:stretch>
            <a:fillRect/>
          </a:stretch>
        </p:blipFill>
        <p:spPr>
          <a:xfrm>
            <a:off x="693319" y="1086545"/>
            <a:ext cx="4847916" cy="4012789"/>
          </a:xfrm>
          <a:prstGeom prst="rect">
            <a:avLst/>
          </a:prstGeom>
        </p:spPr>
      </p:pic>
      <p:pic>
        <p:nvPicPr>
          <p:cNvPr id="14" name="Image 13"/>
          <p:cNvPicPr>
            <a:picLocks noChangeAspect="1"/>
          </p:cNvPicPr>
          <p:nvPr/>
        </p:nvPicPr>
        <p:blipFill>
          <a:blip r:embed="rId3"/>
          <a:stretch>
            <a:fillRect/>
          </a:stretch>
        </p:blipFill>
        <p:spPr>
          <a:xfrm>
            <a:off x="5646837" y="1556792"/>
            <a:ext cx="3365426" cy="2376264"/>
          </a:xfrm>
          <a:prstGeom prst="rect">
            <a:avLst/>
          </a:prstGeom>
        </p:spPr>
      </p:pic>
      <p:sp>
        <p:nvSpPr>
          <p:cNvPr id="15" name="ZoneTexte 14"/>
          <p:cNvSpPr txBox="1"/>
          <p:nvPr/>
        </p:nvSpPr>
        <p:spPr>
          <a:xfrm>
            <a:off x="5726960" y="4266277"/>
            <a:ext cx="3205180" cy="369332"/>
          </a:xfrm>
          <a:prstGeom prst="rect">
            <a:avLst/>
          </a:prstGeom>
          <a:noFill/>
        </p:spPr>
        <p:txBody>
          <a:bodyPr wrap="square" rtlCol="0">
            <a:spAutoFit/>
          </a:bodyPr>
          <a:lstStyle/>
          <a:p>
            <a:pPr algn="ctr"/>
            <a:r>
              <a:rPr lang="fr-FR" b="1" u="sng" dirty="0" smtClean="0">
                <a:solidFill>
                  <a:schemeClr val="accent1">
                    <a:lumMod val="75000"/>
                  </a:schemeClr>
                </a:solidFill>
                <a:latin typeface="Arial" panose="020B0604020202020204" pitchFamily="34" charset="0"/>
                <a:cs typeface="Arial" panose="020B0604020202020204" pitchFamily="34" charset="0"/>
              </a:rPr>
              <a:t>Mésestime de </a:t>
            </a:r>
            <a:r>
              <a:rPr lang="fr-FR" b="1" u="sng" dirty="0">
                <a:solidFill>
                  <a:schemeClr val="accent1">
                    <a:lumMod val="75000"/>
                  </a:schemeClr>
                </a:solidFill>
                <a:latin typeface="Arial" panose="020B0604020202020204" pitchFamily="34" charset="0"/>
                <a:cs typeface="Arial" panose="020B0604020202020204" pitchFamily="34" charset="0"/>
              </a:rPr>
              <a:t>soi</a:t>
            </a:r>
            <a:endParaRPr lang="fr-FR" u="sng" dirty="0">
              <a:solidFill>
                <a:schemeClr val="accent1">
                  <a:lumMod val="75000"/>
                </a:schemeClr>
              </a:solidFill>
              <a:latin typeface="Arial" panose="020B0604020202020204" pitchFamily="34" charset="0"/>
              <a:cs typeface="Arial" panose="020B0604020202020204" pitchFamily="34" charset="0"/>
            </a:endParaRPr>
          </a:p>
        </p:txBody>
      </p:sp>
      <p:sp>
        <p:nvSpPr>
          <p:cNvPr id="17" name="Flèche : double flèche horizontale 33"/>
          <p:cNvSpPr txBox="1">
            <a:spLocks/>
          </p:cNvSpPr>
          <p:nvPr/>
        </p:nvSpPr>
        <p:spPr>
          <a:xfrm>
            <a:off x="110336" y="5661248"/>
            <a:ext cx="11233248" cy="726389"/>
          </a:xfrm>
          <a:prstGeom prst="leftRightArrow">
            <a:avLst>
              <a:gd name="adj1" fmla="val 70607"/>
              <a:gd name="adj2" fmla="val 50000"/>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lvl1pPr algn="l" defTabSz="914400" rtl="0" eaLnBrk="1" latinLnBrk="0" hangingPunct="1">
              <a:lnSpc>
                <a:spcPct val="90000"/>
              </a:lnSpc>
              <a:spcBef>
                <a:spcPct val="0"/>
              </a:spcBef>
              <a:buNone/>
              <a:defRPr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ts val="1900"/>
              </a:lnSpc>
            </a:pPr>
            <a:r>
              <a:rPr lang="fr-FR" sz="1600" b="1" dirty="0" smtClean="0">
                <a:solidFill>
                  <a:schemeClr val="tx1"/>
                </a:solidFill>
              </a:rPr>
              <a:t>De grandes capacités intellectuelles      avec      un fonctionnement émotionnel riche, intense et envahissant</a:t>
            </a:r>
          </a:p>
          <a:p>
            <a:pPr algn="ctr">
              <a:lnSpc>
                <a:spcPts val="1900"/>
              </a:lnSpc>
            </a:pPr>
            <a:r>
              <a:rPr lang="fr-FR" sz="1600" dirty="0" smtClean="0">
                <a:solidFill>
                  <a:schemeClr val="tx1"/>
                </a:solidFill>
              </a:rPr>
              <a:t>Ces caractéristiques ne se retrouvent pas chez tous les surdoués et peuvent varier selon les circonstances</a:t>
            </a:r>
            <a:endParaRPr lang="fr-FR" sz="1600" dirty="0">
              <a:solidFill>
                <a:schemeClr val="tx1"/>
              </a:solidFill>
            </a:endParaRPr>
          </a:p>
        </p:txBody>
      </p:sp>
      <p:sp>
        <p:nvSpPr>
          <p:cNvPr id="18" name="Espace réservé du pied de page 3"/>
          <p:cNvSpPr txBox="1">
            <a:spLocks/>
          </p:cNvSpPr>
          <p:nvPr/>
        </p:nvSpPr>
        <p:spPr>
          <a:xfrm>
            <a:off x="13955" y="6603564"/>
            <a:ext cx="1761565" cy="25443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smtClean="0"/>
              <a:t>C. BAYER – JF. LAURENT</a:t>
            </a:r>
            <a:endParaRPr lang="en-US" sz="800" dirty="0"/>
          </a:p>
        </p:txBody>
      </p:sp>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34625" y="6530709"/>
            <a:ext cx="1857375" cy="266700"/>
          </a:xfrm>
          <a:prstGeom prst="rect">
            <a:avLst/>
          </a:prstGeom>
        </p:spPr>
      </p:pic>
    </p:spTree>
    <p:extLst>
      <p:ext uri="{BB962C8B-B14F-4D97-AF65-F5344CB8AC3E}">
        <p14:creationId xmlns:p14="http://schemas.microsoft.com/office/powerpoint/2010/main" val="375472019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fficher l'image d'origi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6371"/>
            <a:ext cx="10272464" cy="687437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38796" y="0"/>
            <a:ext cx="10915316" cy="923330"/>
          </a:xfrm>
          <a:prstGeom prst="rect">
            <a:avLst/>
          </a:prstGeom>
          <a:noFill/>
        </p:spPr>
        <p:txBody>
          <a:bodyPr wrap="square" lIns="91440" tIns="45720" rIns="91440" bIns="45720">
            <a:spAutoFit/>
          </a:bodyPr>
          <a:lstStyle/>
          <a:p>
            <a:pPr algn="ctr"/>
            <a:r>
              <a:rPr lang="fr-FR" sz="5400" b="1" dirty="0">
                <a:ln w="6600">
                  <a:solidFill>
                    <a:schemeClr val="accent2"/>
                  </a:solidFill>
                  <a:prstDash val="solid"/>
                </a:ln>
                <a:solidFill>
                  <a:srgbClr val="FFFFFF"/>
                </a:solidFill>
                <a:effectLst>
                  <a:outerShdw dist="38100" dir="2700000" algn="tl" rotWithShape="0">
                    <a:schemeClr val="accent2"/>
                  </a:outerShdw>
                </a:effectLst>
              </a:rPr>
              <a:t>La confiance, cela se cultive !</a:t>
            </a:r>
          </a:p>
        </p:txBody>
      </p:sp>
      <p:sp>
        <p:nvSpPr>
          <p:cNvPr id="3" name="ZoneTexte 2"/>
          <p:cNvSpPr txBox="1"/>
          <p:nvPr/>
        </p:nvSpPr>
        <p:spPr>
          <a:xfrm>
            <a:off x="8252791" y="3068960"/>
            <a:ext cx="2052828" cy="1815882"/>
          </a:xfrm>
          <a:prstGeom prst="rect">
            <a:avLst/>
          </a:prstGeom>
          <a:noFill/>
        </p:spPr>
        <p:txBody>
          <a:bodyPr wrap="square" rtlCol="0">
            <a:spAutoFit/>
          </a:bodyPr>
          <a:lstStyle/>
          <a:p>
            <a:r>
              <a:rPr lang="fr-FR" sz="2800" b="1" i="1" dirty="0">
                <a:solidFill>
                  <a:schemeClr val="bg2">
                    <a:lumMod val="50000"/>
                  </a:schemeClr>
                </a:solidFill>
              </a:rPr>
              <a:t>Tous les jours au moins 10 minutes…</a:t>
            </a:r>
          </a:p>
        </p:txBody>
      </p:sp>
      <p:pic>
        <p:nvPicPr>
          <p:cNvPr id="11" name="May It Be">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0244064" y="3861048"/>
            <a:ext cx="457200" cy="609600"/>
          </a:xfrm>
          <a:prstGeom prst="rect">
            <a:avLst/>
          </a:prstGeom>
        </p:spPr>
      </p:pic>
    </p:spTree>
    <p:extLst>
      <p:ext uri="{BB962C8B-B14F-4D97-AF65-F5344CB8AC3E}">
        <p14:creationId xmlns:p14="http://schemas.microsoft.com/office/powerpoint/2010/main" val="299601994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mediacall" presetSubtype="0" fill="hold" nodeType="afterEffect">
                                  <p:stCondLst>
                                    <p:cond delay="0"/>
                                  </p:stCondLst>
                                  <p:childTnLst>
                                    <p:cmd type="call" cmd="playFrom(0.0)">
                                      <p:cBhvr>
                                        <p:cTn id="12"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13" fill="hold" display="0">
                  <p:stCondLst>
                    <p:cond delay="indefinite"/>
                  </p:stCondLst>
                  <p:endCondLst>
                    <p:cond evt="onStopAudio" delay="0">
                      <p:tgtEl>
                        <p:sldTgt/>
                      </p:tgtEl>
                    </p:cond>
                  </p:endCondLst>
                </p:cTn>
                <p:tgtEl>
                  <p:spTgt spid="11"/>
                </p:tgtEl>
              </p:cMediaNode>
            </p:audio>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en-US" smtClean="0"/>
              <a:t>JF. LAURENT</a:t>
            </a:r>
            <a:endParaRPr lang="en-US"/>
          </a:p>
        </p:txBody>
      </p:sp>
      <p:pic>
        <p:nvPicPr>
          <p:cNvPr id="4" name="Image 3" descr="Capture d’écran 2017-01-30 à 18.21.12.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51391" y="-1"/>
            <a:ext cx="5583943" cy="3639034"/>
          </a:xfrm>
          <a:prstGeom prst="rect">
            <a:avLst/>
          </a:prstGeom>
        </p:spPr>
      </p:pic>
      <p:sp>
        <p:nvSpPr>
          <p:cNvPr id="5" name="Rectangle 4"/>
          <p:cNvSpPr/>
          <p:nvPr/>
        </p:nvSpPr>
        <p:spPr>
          <a:xfrm>
            <a:off x="-25932" y="1776151"/>
            <a:ext cx="5400600" cy="1754326"/>
          </a:xfrm>
          <a:prstGeom prst="rect">
            <a:avLst/>
          </a:prstGeom>
          <a:noFill/>
        </p:spPr>
        <p:txBody>
          <a:bodyPr wrap="square" lIns="91440" tIns="45720" rIns="91440" bIns="45720">
            <a:spAutoFit/>
          </a:bodyPr>
          <a:lstStyle/>
          <a:p>
            <a:pPr algn="ctr"/>
            <a:r>
              <a:rPr lang="fr-FR"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Je pense à mes cinq fiertés</a:t>
            </a:r>
          </a:p>
        </p:txBody>
      </p:sp>
      <p:pic>
        <p:nvPicPr>
          <p:cNvPr id="6" name="Image 5" descr="Capture d’écran 2017-01-30 à 18.24.29.png"/>
          <p:cNvPicPr>
            <a:picLocks noChangeAspect="1"/>
          </p:cNvPicPr>
          <p:nvPr/>
        </p:nvPicPr>
        <p:blipFill rotWithShape="1">
          <a:blip r:embed="rId3">
            <a:extLst>
              <a:ext uri="{28A0092B-C50C-407E-A947-70E740481C1C}">
                <a14:useLocalDpi xmlns:a14="http://schemas.microsoft.com/office/drawing/2010/main" val="0"/>
              </a:ext>
            </a:extLst>
          </a:blip>
          <a:srcRect l="20076" r="2750" b="36139"/>
          <a:stretch/>
        </p:blipFill>
        <p:spPr>
          <a:xfrm>
            <a:off x="6096000" y="-86732"/>
            <a:ext cx="5832648" cy="3725765"/>
          </a:xfrm>
          <a:prstGeom prst="rect">
            <a:avLst/>
          </a:prstGeom>
        </p:spPr>
      </p:pic>
      <p:sp>
        <p:nvSpPr>
          <p:cNvPr id="7" name="Rectangle 6"/>
          <p:cNvSpPr/>
          <p:nvPr/>
        </p:nvSpPr>
        <p:spPr>
          <a:xfrm>
            <a:off x="6109610" y="2043618"/>
            <a:ext cx="5807968" cy="1569660"/>
          </a:xfrm>
          <a:prstGeom prst="rect">
            <a:avLst/>
          </a:prstGeom>
          <a:noFill/>
        </p:spPr>
        <p:txBody>
          <a:bodyPr wrap="square" lIns="91440" tIns="45720" rIns="91440" bIns="45720">
            <a:spAutoFit/>
          </a:bodyPr>
          <a:lstStyle/>
          <a:p>
            <a:pPr algn="ctr"/>
            <a:r>
              <a:rPr lang="fr-FR"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Je pense aux gens</a:t>
            </a:r>
          </a:p>
          <a:p>
            <a:pPr algn="ctr"/>
            <a:r>
              <a:rPr lang="fr-FR"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que j’aime</a:t>
            </a:r>
            <a:r>
              <a:rPr lang="is-IS"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endParaRPr lang="fr-FR"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8" name="Image 7" descr="Capture d’écran 2017-01-30 à 18.49.43.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18490" y="3771710"/>
            <a:ext cx="5583944" cy="3170626"/>
          </a:xfrm>
          <a:prstGeom prst="rect">
            <a:avLst/>
          </a:prstGeom>
        </p:spPr>
      </p:pic>
      <p:sp>
        <p:nvSpPr>
          <p:cNvPr id="10" name="Rectangle 9"/>
          <p:cNvSpPr/>
          <p:nvPr/>
        </p:nvSpPr>
        <p:spPr>
          <a:xfrm>
            <a:off x="151391" y="5917376"/>
            <a:ext cx="3100529" cy="954107"/>
          </a:xfrm>
          <a:prstGeom prst="rect">
            <a:avLst/>
          </a:prstGeom>
          <a:noFill/>
        </p:spPr>
        <p:txBody>
          <a:bodyPr wrap="none" lIns="91440" tIns="45720" rIns="91440" bIns="45720">
            <a:spAutoFit/>
          </a:bodyPr>
          <a:lstStyle/>
          <a:p>
            <a:pPr algn="ctr"/>
            <a:r>
              <a:rPr lang="fr-FR" sz="28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J’évoque un lieu </a:t>
            </a:r>
          </a:p>
          <a:p>
            <a:pPr algn="ctr"/>
            <a:r>
              <a:rPr lang="fr-FR" sz="28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que j’aime</a:t>
            </a:r>
          </a:p>
        </p:txBody>
      </p:sp>
      <p:pic>
        <p:nvPicPr>
          <p:cNvPr id="11" name="Image 10" descr="Capture d’écran 2017-01-31 à 13.45.34.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136630" y="3771709"/>
            <a:ext cx="5780948" cy="3104964"/>
          </a:xfrm>
          <a:prstGeom prst="rect">
            <a:avLst/>
          </a:prstGeom>
        </p:spPr>
      </p:pic>
      <p:sp>
        <p:nvSpPr>
          <p:cNvPr id="12" name="Ellipse 11"/>
          <p:cNvSpPr/>
          <p:nvPr/>
        </p:nvSpPr>
        <p:spPr>
          <a:xfrm>
            <a:off x="9513180" y="5357023"/>
            <a:ext cx="2442471" cy="1245521"/>
          </a:xfrm>
          <a:prstGeom prst="ellipse">
            <a:avLst/>
          </a:prstGeom>
          <a:gradFill flip="none" rotWithShape="1">
            <a:gsLst>
              <a:gs pos="0">
                <a:schemeClr val="accent3">
                  <a:lumMod val="40000"/>
                  <a:lumOff val="60000"/>
                </a:schemeClr>
              </a:gs>
              <a:gs pos="61000">
                <a:srgbClr val="FFFFFF"/>
              </a:gs>
            </a:gsLst>
            <a:path path="circle">
              <a:fillToRect l="100000" t="100000"/>
            </a:path>
            <a:tileRect r="-100000" b="-100000"/>
          </a:gra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solidFill>
                  <a:srgbClr val="0D0D0D"/>
                </a:solidFill>
              </a:rPr>
              <a:t>J’évoque un talent que je possède</a:t>
            </a:r>
          </a:p>
        </p:txBody>
      </p:sp>
    </p:spTree>
    <p:extLst>
      <p:ext uri="{BB962C8B-B14F-4D97-AF65-F5344CB8AC3E}">
        <p14:creationId xmlns:p14="http://schemas.microsoft.com/office/powerpoint/2010/main" val="403684985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87688" y="1844824"/>
            <a:ext cx="8136904" cy="1828800"/>
          </a:xfrm>
        </p:spPr>
        <p:txBody>
          <a:bodyPr/>
          <a:lstStyle/>
          <a:p>
            <a:pPr algn="ctr"/>
            <a:r>
              <a:rPr lang="fr-FR" noProof="1" smtClean="0"/>
              <a:t>Fonctionnement cognitif spécifique </a:t>
            </a:r>
            <a:endParaRPr lang="fr-FR" noProof="1"/>
          </a:p>
        </p:txBody>
      </p:sp>
      <p:pic>
        <p:nvPicPr>
          <p:cNvPr id="4" name="Image 3"/>
          <p:cNvPicPr>
            <a:picLocks noChangeAspect="1"/>
          </p:cNvPicPr>
          <p:nvPr/>
        </p:nvPicPr>
        <p:blipFill>
          <a:blip r:embed="rId2">
            <a:clrChange>
              <a:clrFrom>
                <a:srgbClr val="FAFCFB"/>
              </a:clrFrom>
              <a:clrTo>
                <a:srgbClr val="FAFCFB">
                  <a:alpha val="0"/>
                </a:srgbClr>
              </a:clrTo>
            </a:clrChange>
          </a:blip>
          <a:stretch>
            <a:fillRect/>
          </a:stretch>
        </p:blipFill>
        <p:spPr>
          <a:xfrm>
            <a:off x="10200456" y="3284984"/>
            <a:ext cx="1755800" cy="1658256"/>
          </a:xfrm>
          <a:prstGeom prst="rect">
            <a:avLst/>
          </a:prstGeom>
        </p:spPr>
      </p:pic>
      <p:sp>
        <p:nvSpPr>
          <p:cNvPr id="6" name="Espace réservé du pied de page 3"/>
          <p:cNvSpPr txBox="1">
            <a:spLocks/>
          </p:cNvSpPr>
          <p:nvPr/>
        </p:nvSpPr>
        <p:spPr>
          <a:xfrm>
            <a:off x="13955" y="6486933"/>
            <a:ext cx="2049597" cy="182427"/>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smtClean="0"/>
              <a:t>C. BAYER - E. LEBRUN</a:t>
            </a:r>
            <a:endParaRPr lang="en-US" sz="1100" dirty="0"/>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4625" y="6530709"/>
            <a:ext cx="1857375" cy="266700"/>
          </a:xfrm>
          <a:prstGeom prst="rect">
            <a:avLst/>
          </a:prstGeom>
        </p:spPr>
      </p:pic>
    </p:spTree>
    <p:extLst>
      <p:ext uri="{BB962C8B-B14F-4D97-AF65-F5344CB8AC3E}">
        <p14:creationId xmlns:p14="http://schemas.microsoft.com/office/powerpoint/2010/main" val="231793980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2"/>
          <a:stretch>
            <a:fillRect/>
          </a:stretch>
        </p:blipFill>
        <p:spPr>
          <a:xfrm>
            <a:off x="24142" y="5917213"/>
            <a:ext cx="6912768" cy="919535"/>
          </a:xfrm>
          <a:prstGeom prst="rect">
            <a:avLst/>
          </a:prstGeom>
        </p:spPr>
      </p:pic>
      <p:pic>
        <p:nvPicPr>
          <p:cNvPr id="8" name="Image 7"/>
          <p:cNvPicPr>
            <a:picLocks noChangeAspect="1"/>
          </p:cNvPicPr>
          <p:nvPr/>
        </p:nvPicPr>
        <p:blipFill>
          <a:blip r:embed="rId3"/>
          <a:stretch>
            <a:fillRect/>
          </a:stretch>
        </p:blipFill>
        <p:spPr>
          <a:xfrm>
            <a:off x="6912406" y="5822196"/>
            <a:ext cx="5279594" cy="1109568"/>
          </a:xfrm>
          <a:prstGeom prst="rect">
            <a:avLst/>
          </a:prstGeom>
        </p:spPr>
      </p:pic>
      <p:sp>
        <p:nvSpPr>
          <p:cNvPr id="9" name="ZoneTexte 8"/>
          <p:cNvSpPr txBox="1"/>
          <p:nvPr/>
        </p:nvSpPr>
        <p:spPr>
          <a:xfrm>
            <a:off x="24142" y="5932743"/>
            <a:ext cx="864096" cy="215444"/>
          </a:xfrm>
          <a:prstGeom prst="rect">
            <a:avLst/>
          </a:prstGeom>
          <a:noFill/>
        </p:spPr>
        <p:txBody>
          <a:bodyPr wrap="square" rtlCol="0">
            <a:spAutoFit/>
          </a:bodyPr>
          <a:lstStyle/>
          <a:p>
            <a:r>
              <a:rPr lang="fr-FR" sz="800" dirty="0" err="1" smtClean="0"/>
              <a:t>Pecub</a:t>
            </a:r>
            <a:endParaRPr lang="fr-FR" sz="800" dirty="0"/>
          </a:p>
        </p:txBody>
      </p:sp>
      <p:sp>
        <p:nvSpPr>
          <p:cNvPr id="10" name="Rectangle 9"/>
          <p:cNvSpPr/>
          <p:nvPr/>
        </p:nvSpPr>
        <p:spPr>
          <a:xfrm>
            <a:off x="1271464" y="980728"/>
            <a:ext cx="9217024" cy="3539430"/>
          </a:xfrm>
          <a:prstGeom prst="rect">
            <a:avLst/>
          </a:prstGeom>
        </p:spPr>
        <p:txBody>
          <a:bodyPr wrap="square">
            <a:spAutoFit/>
          </a:bodyPr>
          <a:lstStyle/>
          <a:p>
            <a:pPr algn="just"/>
            <a:r>
              <a:rPr lang="fr-FR" sz="2800" dirty="0" smtClean="0">
                <a:solidFill>
                  <a:schemeClr val="tx2"/>
                </a:solidFill>
                <a:latin typeface="Arial" panose="020B0604020202020204" pitchFamily="34" charset="0"/>
                <a:cs typeface="Arial" panose="020B0604020202020204" pitchFamily="34" charset="0"/>
              </a:rPr>
              <a:t>L’EIP mobilise plus aisément </a:t>
            </a:r>
            <a:r>
              <a:rPr lang="fr-FR" sz="2800" dirty="0">
                <a:solidFill>
                  <a:schemeClr val="tx2"/>
                </a:solidFill>
                <a:latin typeface="Arial" panose="020B0604020202020204" pitchFamily="34" charset="0"/>
                <a:cs typeface="Arial" panose="020B0604020202020204" pitchFamily="34" charset="0"/>
              </a:rPr>
              <a:t>les deux hémisphères cérébraux de manière </a:t>
            </a:r>
            <a:r>
              <a:rPr lang="fr-FR" sz="2800" dirty="0" smtClean="0">
                <a:solidFill>
                  <a:schemeClr val="tx2"/>
                </a:solidFill>
                <a:latin typeface="Arial" panose="020B0604020202020204" pitchFamily="34" charset="0"/>
                <a:cs typeface="Arial" panose="020B0604020202020204" pitchFamily="34" charset="0"/>
              </a:rPr>
              <a:t>simultanée.</a:t>
            </a:r>
            <a:endParaRPr lang="fr-FR" sz="2800" dirty="0">
              <a:solidFill>
                <a:schemeClr val="tx2"/>
              </a:solidFill>
              <a:latin typeface="Arial" panose="020B0604020202020204" pitchFamily="34" charset="0"/>
              <a:cs typeface="Arial" panose="020B0604020202020204" pitchFamily="34" charset="0"/>
            </a:endParaRPr>
          </a:p>
          <a:p>
            <a:pPr marL="68580" indent="0" algn="just">
              <a:buNone/>
            </a:pPr>
            <a:endParaRPr lang="fr-FR" sz="2800" dirty="0">
              <a:solidFill>
                <a:schemeClr val="tx2"/>
              </a:solidFill>
              <a:latin typeface="Arial" panose="020B0604020202020204" pitchFamily="34" charset="0"/>
              <a:cs typeface="Arial" panose="020B0604020202020204" pitchFamily="34" charset="0"/>
            </a:endParaRPr>
          </a:p>
          <a:p>
            <a:pPr algn="just"/>
            <a:r>
              <a:rPr lang="fr-FR" sz="2800" dirty="0">
                <a:solidFill>
                  <a:schemeClr val="tx2"/>
                </a:solidFill>
                <a:latin typeface="Arial" panose="020B0604020202020204" pitchFamily="34" charset="0"/>
                <a:cs typeface="Arial" panose="020B0604020202020204" pitchFamily="34" charset="0"/>
              </a:rPr>
              <a:t>Les échanges entre les 2 hémisphères sont  également plus rapides et plus  </a:t>
            </a:r>
            <a:r>
              <a:rPr lang="fr-FR" sz="2800" dirty="0" smtClean="0">
                <a:solidFill>
                  <a:schemeClr val="tx2"/>
                </a:solidFill>
                <a:latin typeface="Arial" panose="020B0604020202020204" pitchFamily="34" charset="0"/>
                <a:cs typeface="Arial" panose="020B0604020202020204" pitchFamily="34" charset="0"/>
              </a:rPr>
              <a:t>nombreux. Il n’a pas accès à son raisonnement, le résultat s’affiche immédiatement  </a:t>
            </a:r>
          </a:p>
          <a:p>
            <a:pPr algn="ctr"/>
            <a:r>
              <a:rPr lang="fr-FR" sz="2800" dirty="0" smtClean="0">
                <a:solidFill>
                  <a:schemeClr val="tx2"/>
                </a:solidFill>
                <a:latin typeface="Arial" panose="020B0604020202020204" pitchFamily="34" charset="0"/>
                <a:cs typeface="Arial" panose="020B0604020202020204" pitchFamily="34" charset="0"/>
              </a:rPr>
              <a:t>= </a:t>
            </a:r>
          </a:p>
          <a:p>
            <a:pPr algn="ctr"/>
            <a:r>
              <a:rPr lang="fr-FR" sz="2800" b="1" dirty="0" smtClean="0">
                <a:solidFill>
                  <a:schemeClr val="tx2"/>
                </a:solidFill>
                <a:latin typeface="Arial" panose="020B0604020202020204" pitchFamily="34" charset="0"/>
                <a:cs typeface="Arial" panose="020B0604020202020204" pitchFamily="34" charset="0"/>
              </a:rPr>
              <a:t>Pensée </a:t>
            </a:r>
            <a:r>
              <a:rPr lang="fr-FR" sz="2800" b="1" dirty="0">
                <a:solidFill>
                  <a:schemeClr val="tx2"/>
                </a:solidFill>
                <a:latin typeface="Arial" panose="020B0604020202020204" pitchFamily="34" charset="0"/>
                <a:cs typeface="Arial" panose="020B0604020202020204" pitchFamily="34" charset="0"/>
              </a:rPr>
              <a:t>fulgurante </a:t>
            </a:r>
            <a:endParaRPr lang="fr-FR" sz="2800" dirty="0">
              <a:solidFill>
                <a:schemeClr val="tx2"/>
              </a:solidFill>
              <a:latin typeface="Arial" panose="020B0604020202020204" pitchFamily="34" charset="0"/>
              <a:cs typeface="Arial" panose="020B0604020202020204" pitchFamily="34" charset="0"/>
            </a:endParaRPr>
          </a:p>
        </p:txBody>
      </p:sp>
      <p:pic>
        <p:nvPicPr>
          <p:cNvPr id="11" name="Image 10"/>
          <p:cNvPicPr>
            <a:picLocks noChangeAspect="1"/>
          </p:cNvPicPr>
          <p:nvPr/>
        </p:nvPicPr>
        <p:blipFill>
          <a:blip r:embed="rId4">
            <a:clrChange>
              <a:clrFrom>
                <a:srgbClr val="FFFFFF"/>
              </a:clrFrom>
              <a:clrTo>
                <a:srgbClr val="FFFFFF">
                  <a:alpha val="0"/>
                </a:srgbClr>
              </a:clrTo>
            </a:clrChange>
          </a:blip>
          <a:stretch>
            <a:fillRect/>
          </a:stretch>
        </p:blipFill>
        <p:spPr>
          <a:xfrm>
            <a:off x="9840416" y="2735519"/>
            <a:ext cx="2145978" cy="2145978"/>
          </a:xfrm>
          <a:prstGeom prst="rect">
            <a:avLst/>
          </a:prstGeom>
        </p:spPr>
      </p:pic>
      <p:sp>
        <p:nvSpPr>
          <p:cNvPr id="2" name="Espace réservé du pied de page 1"/>
          <p:cNvSpPr>
            <a:spLocks noGrp="1"/>
          </p:cNvSpPr>
          <p:nvPr>
            <p:ph type="ftr" sz="quarter" idx="11"/>
          </p:nvPr>
        </p:nvSpPr>
        <p:spPr/>
        <p:txBody>
          <a:bodyPr/>
          <a:lstStyle/>
          <a:p>
            <a:r>
              <a:rPr lang="fr-FR" smtClean="0">
                <a:solidFill>
                  <a:srgbClr val="9A5315"/>
                </a:solidFill>
              </a:rPr>
              <a:t>JF. LAURENT</a:t>
            </a:r>
            <a:endParaRPr lang="fr-FR" dirty="0">
              <a:solidFill>
                <a:srgbClr val="9A5315"/>
              </a:solidFill>
            </a:endParaRPr>
          </a:p>
        </p:txBody>
      </p:sp>
      <p:sp>
        <p:nvSpPr>
          <p:cNvPr id="13" name="Espace réservé du pied de page 3"/>
          <p:cNvSpPr txBox="1">
            <a:spLocks/>
          </p:cNvSpPr>
          <p:nvPr/>
        </p:nvSpPr>
        <p:spPr>
          <a:xfrm>
            <a:off x="0" y="5726480"/>
            <a:ext cx="2169387" cy="25568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smtClean="0"/>
              <a:t>C. BAYER – JF LAURENT</a:t>
            </a:r>
            <a:endParaRPr lang="en-US" sz="1100" dirty="0"/>
          </a:p>
        </p:txBody>
      </p:sp>
      <p:pic>
        <p:nvPicPr>
          <p:cNvPr id="12" name="Imag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34625" y="5555496"/>
            <a:ext cx="1857375" cy="266700"/>
          </a:xfrm>
          <a:prstGeom prst="rect">
            <a:avLst/>
          </a:prstGeom>
        </p:spPr>
      </p:pic>
    </p:spTree>
    <p:extLst>
      <p:ext uri="{BB962C8B-B14F-4D97-AF65-F5344CB8AC3E}">
        <p14:creationId xmlns:p14="http://schemas.microsoft.com/office/powerpoint/2010/main" val="64546948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16396" y="2791"/>
            <a:ext cx="13393488" cy="720080"/>
          </a:xfrm>
        </p:spPr>
        <p:txBody>
          <a:bodyPr/>
          <a:lstStyle/>
          <a:p>
            <a:pPr algn="ctr"/>
            <a:r>
              <a:rPr lang="fr-FR" dirty="0">
                <a:solidFill>
                  <a:schemeClr val="accent1">
                    <a:lumMod val="75000"/>
                  </a:schemeClr>
                </a:solidFill>
                <a:latin typeface="Arial" panose="020B0604020202020204" pitchFamily="34" charset="0"/>
                <a:cs typeface="Arial" panose="020B0604020202020204" pitchFamily="34" charset="0"/>
              </a:rPr>
              <a:t>2 - une pensée qui se ramifie sans cesse</a:t>
            </a:r>
            <a:r>
              <a:rPr lang="fr-FR" dirty="0" smtClean="0">
                <a:solidFill>
                  <a:schemeClr val="accent1">
                    <a:lumMod val="75000"/>
                  </a:schemeClr>
                </a:solidFill>
                <a:latin typeface="Arial" panose="020B0604020202020204" pitchFamily="34" charset="0"/>
                <a:cs typeface="Arial" panose="020B0604020202020204" pitchFamily="34" charset="0"/>
              </a:rPr>
              <a:t>, non </a:t>
            </a:r>
            <a:r>
              <a:rPr lang="fr-FR" dirty="0">
                <a:solidFill>
                  <a:schemeClr val="accent1">
                    <a:lumMod val="75000"/>
                  </a:schemeClr>
                </a:solidFill>
                <a:latin typeface="Arial" panose="020B0604020202020204" pitchFamily="34" charset="0"/>
                <a:cs typeface="Arial" panose="020B0604020202020204" pitchFamily="34" charset="0"/>
              </a:rPr>
              <a:t>linéaire</a:t>
            </a:r>
            <a:endParaRPr lang="fr-FR" dirty="0"/>
          </a:p>
        </p:txBody>
      </p:sp>
      <p:sp>
        <p:nvSpPr>
          <p:cNvPr id="5" name="Espace réservé du pied de page 4"/>
          <p:cNvSpPr>
            <a:spLocks noGrp="1"/>
          </p:cNvSpPr>
          <p:nvPr>
            <p:ph type="ftr" sz="quarter" idx="11"/>
          </p:nvPr>
        </p:nvSpPr>
        <p:spPr>
          <a:xfrm>
            <a:off x="-62222" y="6684204"/>
            <a:ext cx="5943600" cy="228600"/>
          </a:xfrm>
        </p:spPr>
        <p:txBody>
          <a:bodyPr/>
          <a:lstStyle/>
          <a:p>
            <a:r>
              <a:rPr lang="fr-FR" smtClean="0">
                <a:solidFill>
                  <a:srgbClr val="9A5315"/>
                </a:solidFill>
              </a:rPr>
              <a:t>JF. LAURENT</a:t>
            </a:r>
            <a:endParaRPr lang="fr-FR" dirty="0">
              <a:solidFill>
                <a:srgbClr val="9A5315"/>
              </a:solidFill>
            </a:endParaRPr>
          </a:p>
        </p:txBody>
      </p:sp>
      <p:sp>
        <p:nvSpPr>
          <p:cNvPr id="4" name="ZoneTexte 3"/>
          <p:cNvSpPr txBox="1"/>
          <p:nvPr/>
        </p:nvSpPr>
        <p:spPr>
          <a:xfrm>
            <a:off x="670549" y="774788"/>
            <a:ext cx="10225136" cy="1138773"/>
          </a:xfrm>
          <a:prstGeom prst="rect">
            <a:avLst/>
          </a:prstGeom>
          <a:noFill/>
        </p:spPr>
        <p:txBody>
          <a:bodyPr wrap="square" rtlCol="0">
            <a:spAutoFit/>
          </a:bodyPr>
          <a:lstStyle/>
          <a:p>
            <a:pPr algn="ctr"/>
            <a:r>
              <a:rPr lang="fr-FR" sz="2400" dirty="0" smtClean="0">
                <a:solidFill>
                  <a:schemeClr val="tx2"/>
                </a:solidFill>
                <a:latin typeface="Arial" panose="020B0604020202020204" pitchFamily="34" charset="0"/>
                <a:cs typeface="Arial" panose="020B0604020202020204" pitchFamily="34" charset="0"/>
              </a:rPr>
              <a:t>En général on traite les idées, les pensées une par une</a:t>
            </a:r>
          </a:p>
          <a:p>
            <a:pPr algn="ctr"/>
            <a:endParaRPr lang="fr-FR" sz="800" dirty="0" smtClean="0">
              <a:solidFill>
                <a:schemeClr val="tx2"/>
              </a:solidFill>
              <a:latin typeface="Arial" panose="020B0604020202020204" pitchFamily="34" charset="0"/>
              <a:cs typeface="Arial" panose="020B0604020202020204" pitchFamily="34" charset="0"/>
            </a:endParaRPr>
          </a:p>
          <a:p>
            <a:endParaRPr lang="fr-FR" dirty="0"/>
          </a:p>
          <a:p>
            <a:pPr algn="ctr"/>
            <a:r>
              <a:rPr lang="fr-FR" dirty="0" smtClean="0">
                <a:latin typeface="Arial" panose="020B0604020202020204" pitchFamily="34" charset="0"/>
                <a:cs typeface="Arial" panose="020B0604020202020204" pitchFamily="34" charset="0"/>
              </a:rPr>
              <a:t>Entrée des données               étape 1              étape 2               étape 3              résultat</a:t>
            </a:r>
            <a:r>
              <a:rPr lang="fr-FR" dirty="0" smtClean="0"/>
              <a:t> </a:t>
            </a:r>
            <a:endParaRPr lang="fr-FR" dirty="0"/>
          </a:p>
        </p:txBody>
      </p:sp>
      <p:cxnSp>
        <p:nvCxnSpPr>
          <p:cNvPr id="6" name="Connecteur droit avec flèche 5"/>
          <p:cNvCxnSpPr/>
          <p:nvPr/>
        </p:nvCxnSpPr>
        <p:spPr>
          <a:xfrm>
            <a:off x="3642117" y="1700808"/>
            <a:ext cx="576064" cy="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cxnSp>
        <p:nvCxnSpPr>
          <p:cNvPr id="7" name="Connecteur droit avec flèche 6"/>
          <p:cNvCxnSpPr/>
          <p:nvPr/>
        </p:nvCxnSpPr>
        <p:spPr>
          <a:xfrm>
            <a:off x="5425793" y="1772816"/>
            <a:ext cx="576064" cy="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pic>
        <p:nvPicPr>
          <p:cNvPr id="8" name="Image 7"/>
          <p:cNvPicPr>
            <a:picLocks noChangeAspect="1"/>
          </p:cNvPicPr>
          <p:nvPr/>
        </p:nvPicPr>
        <p:blipFill>
          <a:blip r:embed="rId2"/>
          <a:stretch>
            <a:fillRect/>
          </a:stretch>
        </p:blipFill>
        <p:spPr>
          <a:xfrm>
            <a:off x="6975429" y="1571509"/>
            <a:ext cx="749873" cy="335309"/>
          </a:xfrm>
          <a:prstGeom prst="rect">
            <a:avLst/>
          </a:prstGeom>
        </p:spPr>
      </p:pic>
      <p:pic>
        <p:nvPicPr>
          <p:cNvPr id="9" name="Image 8"/>
          <p:cNvPicPr>
            <a:picLocks noChangeAspect="1"/>
          </p:cNvPicPr>
          <p:nvPr/>
        </p:nvPicPr>
        <p:blipFill>
          <a:blip r:embed="rId2"/>
          <a:stretch>
            <a:fillRect/>
          </a:stretch>
        </p:blipFill>
        <p:spPr>
          <a:xfrm>
            <a:off x="8693983" y="1604722"/>
            <a:ext cx="749873" cy="335309"/>
          </a:xfrm>
          <a:prstGeom prst="rect">
            <a:avLst/>
          </a:prstGeom>
        </p:spPr>
      </p:pic>
      <p:sp>
        <p:nvSpPr>
          <p:cNvPr id="12" name="ZoneTexte 11"/>
          <p:cNvSpPr txBox="1"/>
          <p:nvPr/>
        </p:nvSpPr>
        <p:spPr>
          <a:xfrm>
            <a:off x="5096326" y="3305538"/>
            <a:ext cx="1512168" cy="646331"/>
          </a:xfrm>
          <a:prstGeom prst="rect">
            <a:avLst/>
          </a:prstGeom>
          <a:noFill/>
          <a:ln>
            <a:solidFill>
              <a:schemeClr val="accent3">
                <a:lumMod val="75000"/>
              </a:schemeClr>
            </a:solidFill>
          </a:ln>
        </p:spPr>
        <p:txBody>
          <a:bodyPr wrap="square" rtlCol="0">
            <a:spAutoFit/>
          </a:bodyPr>
          <a:lstStyle/>
          <a:p>
            <a:pPr algn="ctr"/>
            <a:r>
              <a:rPr lang="fr-FR" dirty="0" smtClean="0"/>
              <a:t>Entrée des données</a:t>
            </a:r>
            <a:endParaRPr lang="fr-FR" dirty="0"/>
          </a:p>
        </p:txBody>
      </p:sp>
      <p:sp>
        <p:nvSpPr>
          <p:cNvPr id="13" name="ZoneTexte 12"/>
          <p:cNvSpPr txBox="1"/>
          <p:nvPr/>
        </p:nvSpPr>
        <p:spPr>
          <a:xfrm>
            <a:off x="1190289" y="4085467"/>
            <a:ext cx="1512168" cy="369332"/>
          </a:xfrm>
          <a:prstGeom prst="rect">
            <a:avLst/>
          </a:prstGeom>
          <a:noFill/>
          <a:ln>
            <a:solidFill>
              <a:schemeClr val="accent3">
                <a:lumMod val="75000"/>
              </a:schemeClr>
            </a:solidFill>
          </a:ln>
        </p:spPr>
        <p:txBody>
          <a:bodyPr wrap="square" rtlCol="0">
            <a:spAutoFit/>
          </a:bodyPr>
          <a:lstStyle/>
          <a:p>
            <a:pPr algn="ctr"/>
            <a:r>
              <a:rPr lang="fr-FR" dirty="0" smtClean="0"/>
              <a:t>1 outil</a:t>
            </a:r>
            <a:endParaRPr lang="fr-FR" dirty="0"/>
          </a:p>
        </p:txBody>
      </p:sp>
      <p:sp>
        <p:nvSpPr>
          <p:cNvPr id="14" name="ZoneTexte 13"/>
          <p:cNvSpPr txBox="1"/>
          <p:nvPr/>
        </p:nvSpPr>
        <p:spPr>
          <a:xfrm>
            <a:off x="5096326" y="4628189"/>
            <a:ext cx="1512168" cy="369332"/>
          </a:xfrm>
          <a:prstGeom prst="rect">
            <a:avLst/>
          </a:prstGeom>
          <a:noFill/>
          <a:ln>
            <a:solidFill>
              <a:schemeClr val="accent3">
                <a:lumMod val="75000"/>
              </a:schemeClr>
            </a:solidFill>
          </a:ln>
        </p:spPr>
        <p:txBody>
          <a:bodyPr wrap="square" rtlCol="0">
            <a:spAutoFit/>
          </a:bodyPr>
          <a:lstStyle/>
          <a:p>
            <a:pPr algn="ctr"/>
            <a:r>
              <a:rPr lang="fr-FR" dirty="0" smtClean="0"/>
              <a:t>1 outil</a:t>
            </a:r>
            <a:endParaRPr lang="fr-FR" dirty="0"/>
          </a:p>
        </p:txBody>
      </p:sp>
      <p:sp>
        <p:nvSpPr>
          <p:cNvPr id="15" name="ZoneTexte 14"/>
          <p:cNvSpPr txBox="1"/>
          <p:nvPr/>
        </p:nvSpPr>
        <p:spPr>
          <a:xfrm>
            <a:off x="9415727" y="4093915"/>
            <a:ext cx="1512168" cy="369332"/>
          </a:xfrm>
          <a:prstGeom prst="rect">
            <a:avLst/>
          </a:prstGeom>
          <a:noFill/>
          <a:ln>
            <a:solidFill>
              <a:schemeClr val="accent3">
                <a:lumMod val="75000"/>
              </a:schemeClr>
            </a:solidFill>
          </a:ln>
        </p:spPr>
        <p:txBody>
          <a:bodyPr wrap="square" rtlCol="0">
            <a:spAutoFit/>
          </a:bodyPr>
          <a:lstStyle/>
          <a:p>
            <a:pPr algn="ctr"/>
            <a:r>
              <a:rPr lang="fr-FR" dirty="0" smtClean="0"/>
              <a:t>1 outil</a:t>
            </a:r>
            <a:endParaRPr lang="fr-FR" dirty="0"/>
          </a:p>
        </p:txBody>
      </p:sp>
      <p:sp>
        <p:nvSpPr>
          <p:cNvPr id="16" name="ZoneTexte 15"/>
          <p:cNvSpPr txBox="1"/>
          <p:nvPr/>
        </p:nvSpPr>
        <p:spPr>
          <a:xfrm>
            <a:off x="226915" y="5345098"/>
            <a:ext cx="972108" cy="523220"/>
          </a:xfrm>
          <a:prstGeom prst="rect">
            <a:avLst/>
          </a:prstGeom>
          <a:noFill/>
          <a:ln>
            <a:solidFill>
              <a:schemeClr val="accent3">
                <a:lumMod val="75000"/>
              </a:schemeClr>
            </a:solidFill>
          </a:ln>
        </p:spPr>
        <p:txBody>
          <a:bodyPr wrap="square" rtlCol="0">
            <a:spAutoFit/>
          </a:bodyPr>
          <a:lstStyle/>
          <a:p>
            <a:pPr algn="ctr"/>
            <a:r>
              <a:rPr lang="fr-FR" sz="1400" dirty="0" smtClean="0"/>
              <a:t>résultat 1 </a:t>
            </a:r>
            <a:endParaRPr lang="fr-FR" sz="1400" dirty="0"/>
          </a:p>
        </p:txBody>
      </p:sp>
      <p:sp>
        <p:nvSpPr>
          <p:cNvPr id="17" name="ZoneTexte 16"/>
          <p:cNvSpPr txBox="1"/>
          <p:nvPr/>
        </p:nvSpPr>
        <p:spPr>
          <a:xfrm>
            <a:off x="1343234" y="5345098"/>
            <a:ext cx="1008112" cy="523220"/>
          </a:xfrm>
          <a:prstGeom prst="rect">
            <a:avLst/>
          </a:prstGeom>
          <a:noFill/>
          <a:ln>
            <a:solidFill>
              <a:schemeClr val="accent3">
                <a:lumMod val="75000"/>
              </a:schemeClr>
            </a:solidFill>
          </a:ln>
        </p:spPr>
        <p:txBody>
          <a:bodyPr wrap="square" rtlCol="0">
            <a:spAutoFit/>
          </a:bodyPr>
          <a:lstStyle/>
          <a:p>
            <a:pPr algn="ctr"/>
            <a:r>
              <a:rPr lang="fr-FR" sz="1400" dirty="0"/>
              <a:t>Résultat 2</a:t>
            </a:r>
          </a:p>
        </p:txBody>
      </p:sp>
      <p:sp>
        <p:nvSpPr>
          <p:cNvPr id="19" name="ZoneTexte 18"/>
          <p:cNvSpPr txBox="1"/>
          <p:nvPr/>
        </p:nvSpPr>
        <p:spPr>
          <a:xfrm>
            <a:off x="2509662" y="5347629"/>
            <a:ext cx="982099" cy="523220"/>
          </a:xfrm>
          <a:prstGeom prst="rect">
            <a:avLst/>
          </a:prstGeom>
          <a:noFill/>
          <a:ln>
            <a:solidFill>
              <a:schemeClr val="accent3">
                <a:lumMod val="75000"/>
              </a:schemeClr>
            </a:solidFill>
          </a:ln>
        </p:spPr>
        <p:txBody>
          <a:bodyPr wrap="square" rtlCol="0">
            <a:spAutoFit/>
          </a:bodyPr>
          <a:lstStyle/>
          <a:p>
            <a:pPr algn="ctr"/>
            <a:r>
              <a:rPr lang="fr-FR" sz="1400" dirty="0"/>
              <a:t>Résultat 3</a:t>
            </a:r>
          </a:p>
        </p:txBody>
      </p:sp>
      <p:sp>
        <p:nvSpPr>
          <p:cNvPr id="26" name="ZoneTexte 25"/>
          <p:cNvSpPr txBox="1"/>
          <p:nvPr/>
        </p:nvSpPr>
        <p:spPr>
          <a:xfrm>
            <a:off x="4007830" y="5613562"/>
            <a:ext cx="972108" cy="523220"/>
          </a:xfrm>
          <a:prstGeom prst="rect">
            <a:avLst/>
          </a:prstGeom>
          <a:noFill/>
          <a:ln>
            <a:solidFill>
              <a:schemeClr val="accent3">
                <a:lumMod val="75000"/>
              </a:schemeClr>
            </a:solidFill>
          </a:ln>
        </p:spPr>
        <p:txBody>
          <a:bodyPr wrap="square" rtlCol="0">
            <a:spAutoFit/>
          </a:bodyPr>
          <a:lstStyle/>
          <a:p>
            <a:pPr algn="ctr"/>
            <a:r>
              <a:rPr lang="fr-FR" sz="1400" dirty="0" smtClean="0"/>
              <a:t>résultat 1 </a:t>
            </a:r>
            <a:endParaRPr lang="fr-FR" sz="1400" dirty="0"/>
          </a:p>
        </p:txBody>
      </p:sp>
      <p:sp>
        <p:nvSpPr>
          <p:cNvPr id="27" name="ZoneTexte 26"/>
          <p:cNvSpPr txBox="1"/>
          <p:nvPr/>
        </p:nvSpPr>
        <p:spPr>
          <a:xfrm>
            <a:off x="8342417" y="5345098"/>
            <a:ext cx="972108" cy="523220"/>
          </a:xfrm>
          <a:prstGeom prst="rect">
            <a:avLst/>
          </a:prstGeom>
          <a:noFill/>
          <a:ln>
            <a:solidFill>
              <a:schemeClr val="accent3">
                <a:lumMod val="75000"/>
              </a:schemeClr>
            </a:solidFill>
          </a:ln>
        </p:spPr>
        <p:txBody>
          <a:bodyPr wrap="square" rtlCol="0">
            <a:spAutoFit/>
          </a:bodyPr>
          <a:lstStyle/>
          <a:p>
            <a:pPr algn="ctr"/>
            <a:r>
              <a:rPr lang="fr-FR" sz="1400" dirty="0" smtClean="0"/>
              <a:t>résultat 1 </a:t>
            </a:r>
            <a:endParaRPr lang="fr-FR" sz="1400" dirty="0"/>
          </a:p>
        </p:txBody>
      </p:sp>
      <p:sp>
        <p:nvSpPr>
          <p:cNvPr id="28" name="ZoneTexte 27"/>
          <p:cNvSpPr txBox="1"/>
          <p:nvPr/>
        </p:nvSpPr>
        <p:spPr>
          <a:xfrm>
            <a:off x="5209769" y="5613562"/>
            <a:ext cx="1008112" cy="523220"/>
          </a:xfrm>
          <a:prstGeom prst="rect">
            <a:avLst/>
          </a:prstGeom>
          <a:noFill/>
          <a:ln>
            <a:solidFill>
              <a:schemeClr val="accent3">
                <a:lumMod val="75000"/>
              </a:schemeClr>
            </a:solidFill>
          </a:ln>
        </p:spPr>
        <p:txBody>
          <a:bodyPr wrap="square" rtlCol="0">
            <a:spAutoFit/>
          </a:bodyPr>
          <a:lstStyle/>
          <a:p>
            <a:pPr algn="ctr"/>
            <a:r>
              <a:rPr lang="fr-FR" sz="1400" dirty="0"/>
              <a:t>Résultat 2</a:t>
            </a:r>
          </a:p>
        </p:txBody>
      </p:sp>
      <p:sp>
        <p:nvSpPr>
          <p:cNvPr id="29" name="ZoneTexte 28"/>
          <p:cNvSpPr txBox="1"/>
          <p:nvPr/>
        </p:nvSpPr>
        <p:spPr>
          <a:xfrm>
            <a:off x="9578344" y="5345098"/>
            <a:ext cx="1008112" cy="523220"/>
          </a:xfrm>
          <a:prstGeom prst="rect">
            <a:avLst/>
          </a:prstGeom>
          <a:noFill/>
          <a:ln>
            <a:solidFill>
              <a:schemeClr val="accent3">
                <a:lumMod val="75000"/>
              </a:schemeClr>
            </a:solidFill>
          </a:ln>
        </p:spPr>
        <p:txBody>
          <a:bodyPr wrap="square" rtlCol="0">
            <a:spAutoFit/>
          </a:bodyPr>
          <a:lstStyle/>
          <a:p>
            <a:pPr algn="ctr"/>
            <a:r>
              <a:rPr lang="fr-FR" sz="1400" dirty="0"/>
              <a:t>Résultat 2</a:t>
            </a:r>
          </a:p>
        </p:txBody>
      </p:sp>
      <p:sp>
        <p:nvSpPr>
          <p:cNvPr id="30" name="ZoneTexte 29"/>
          <p:cNvSpPr txBox="1"/>
          <p:nvPr/>
        </p:nvSpPr>
        <p:spPr>
          <a:xfrm>
            <a:off x="6458318" y="5606708"/>
            <a:ext cx="982099" cy="523220"/>
          </a:xfrm>
          <a:prstGeom prst="rect">
            <a:avLst/>
          </a:prstGeom>
          <a:noFill/>
          <a:ln>
            <a:solidFill>
              <a:schemeClr val="accent3">
                <a:lumMod val="75000"/>
              </a:schemeClr>
            </a:solidFill>
          </a:ln>
        </p:spPr>
        <p:txBody>
          <a:bodyPr wrap="square" rtlCol="0">
            <a:spAutoFit/>
          </a:bodyPr>
          <a:lstStyle/>
          <a:p>
            <a:pPr algn="ctr"/>
            <a:r>
              <a:rPr lang="fr-FR" sz="1400" dirty="0"/>
              <a:t>Résultat 3</a:t>
            </a:r>
          </a:p>
        </p:txBody>
      </p:sp>
      <p:sp>
        <p:nvSpPr>
          <p:cNvPr id="31" name="ZoneTexte 30"/>
          <p:cNvSpPr txBox="1"/>
          <p:nvPr/>
        </p:nvSpPr>
        <p:spPr>
          <a:xfrm>
            <a:off x="10909685" y="5345098"/>
            <a:ext cx="982099" cy="523220"/>
          </a:xfrm>
          <a:prstGeom prst="rect">
            <a:avLst/>
          </a:prstGeom>
          <a:noFill/>
          <a:ln>
            <a:solidFill>
              <a:schemeClr val="accent3">
                <a:lumMod val="75000"/>
              </a:schemeClr>
            </a:solidFill>
          </a:ln>
        </p:spPr>
        <p:txBody>
          <a:bodyPr wrap="square" rtlCol="0">
            <a:spAutoFit/>
          </a:bodyPr>
          <a:lstStyle/>
          <a:p>
            <a:pPr algn="ctr"/>
            <a:r>
              <a:rPr lang="fr-FR" sz="1400" dirty="0"/>
              <a:t>Résultat 3</a:t>
            </a:r>
          </a:p>
        </p:txBody>
      </p:sp>
      <p:cxnSp>
        <p:nvCxnSpPr>
          <p:cNvPr id="33" name="Connecteur droit avec flèche 32"/>
          <p:cNvCxnSpPr>
            <a:stCxn id="12" idx="1"/>
            <a:endCxn id="13" idx="3"/>
          </p:cNvCxnSpPr>
          <p:nvPr/>
        </p:nvCxnSpPr>
        <p:spPr>
          <a:xfrm flipH="1">
            <a:off x="2702457" y="3628704"/>
            <a:ext cx="2393869" cy="641429"/>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35" name="Connecteur droit avec flèche 34"/>
          <p:cNvCxnSpPr>
            <a:stCxn id="12" idx="3"/>
            <a:endCxn id="15" idx="1"/>
          </p:cNvCxnSpPr>
          <p:nvPr/>
        </p:nvCxnSpPr>
        <p:spPr>
          <a:xfrm>
            <a:off x="6608494" y="3628704"/>
            <a:ext cx="2807233" cy="649877"/>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37" name="Connecteur droit avec flèche 36"/>
          <p:cNvCxnSpPr>
            <a:stCxn id="12" idx="2"/>
            <a:endCxn id="14" idx="0"/>
          </p:cNvCxnSpPr>
          <p:nvPr/>
        </p:nvCxnSpPr>
        <p:spPr>
          <a:xfrm>
            <a:off x="5852410" y="3951869"/>
            <a:ext cx="0" cy="676320"/>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39" name="Connecteur droit avec flèche 38"/>
          <p:cNvCxnSpPr>
            <a:stCxn id="13" idx="2"/>
            <a:endCxn id="16" idx="0"/>
          </p:cNvCxnSpPr>
          <p:nvPr/>
        </p:nvCxnSpPr>
        <p:spPr>
          <a:xfrm flipH="1">
            <a:off x="712969" y="4454799"/>
            <a:ext cx="1233404" cy="890299"/>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41" name="Connecteur droit avec flèche 40"/>
          <p:cNvCxnSpPr>
            <a:stCxn id="13" idx="2"/>
            <a:endCxn id="17" idx="0"/>
          </p:cNvCxnSpPr>
          <p:nvPr/>
        </p:nvCxnSpPr>
        <p:spPr>
          <a:xfrm flipH="1">
            <a:off x="1847290" y="4454799"/>
            <a:ext cx="99083" cy="890299"/>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43" name="Connecteur droit avec flèche 42"/>
          <p:cNvCxnSpPr>
            <a:stCxn id="13" idx="2"/>
            <a:endCxn id="19" idx="0"/>
          </p:cNvCxnSpPr>
          <p:nvPr/>
        </p:nvCxnSpPr>
        <p:spPr>
          <a:xfrm>
            <a:off x="1946373" y="4454799"/>
            <a:ext cx="1054339" cy="892830"/>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45" name="Connecteur droit avec flèche 44"/>
          <p:cNvCxnSpPr>
            <a:stCxn id="14" idx="2"/>
            <a:endCxn id="26" idx="0"/>
          </p:cNvCxnSpPr>
          <p:nvPr/>
        </p:nvCxnSpPr>
        <p:spPr>
          <a:xfrm flipH="1">
            <a:off x="4493884" y="4997521"/>
            <a:ext cx="1358526" cy="616041"/>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47" name="Connecteur droit avec flèche 46"/>
          <p:cNvCxnSpPr>
            <a:stCxn id="14" idx="2"/>
            <a:endCxn id="28" idx="0"/>
          </p:cNvCxnSpPr>
          <p:nvPr/>
        </p:nvCxnSpPr>
        <p:spPr>
          <a:xfrm flipH="1">
            <a:off x="5713825" y="4997521"/>
            <a:ext cx="138585" cy="616041"/>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49" name="Connecteur droit avec flèche 48"/>
          <p:cNvCxnSpPr>
            <a:stCxn id="14" idx="2"/>
            <a:endCxn id="30" idx="0"/>
          </p:cNvCxnSpPr>
          <p:nvPr/>
        </p:nvCxnSpPr>
        <p:spPr>
          <a:xfrm>
            <a:off x="5852410" y="4997521"/>
            <a:ext cx="1096958" cy="609187"/>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51" name="Connecteur droit avec flèche 50"/>
          <p:cNvCxnSpPr>
            <a:stCxn id="15" idx="2"/>
            <a:endCxn id="27" idx="0"/>
          </p:cNvCxnSpPr>
          <p:nvPr/>
        </p:nvCxnSpPr>
        <p:spPr>
          <a:xfrm flipH="1">
            <a:off x="8828471" y="4463247"/>
            <a:ext cx="1343340" cy="881851"/>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53" name="Connecteur droit avec flèche 52"/>
          <p:cNvCxnSpPr>
            <a:stCxn id="15" idx="2"/>
            <a:endCxn id="29" idx="0"/>
          </p:cNvCxnSpPr>
          <p:nvPr/>
        </p:nvCxnSpPr>
        <p:spPr>
          <a:xfrm flipH="1">
            <a:off x="10082400" y="4463247"/>
            <a:ext cx="89411" cy="881851"/>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55" name="Connecteur droit avec flèche 54"/>
          <p:cNvCxnSpPr>
            <a:stCxn id="15" idx="2"/>
            <a:endCxn id="31" idx="0"/>
          </p:cNvCxnSpPr>
          <p:nvPr/>
        </p:nvCxnSpPr>
        <p:spPr>
          <a:xfrm>
            <a:off x="10171811" y="4463247"/>
            <a:ext cx="1228924" cy="881851"/>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56" name="ZoneTexte 55"/>
          <p:cNvSpPr txBox="1"/>
          <p:nvPr/>
        </p:nvSpPr>
        <p:spPr>
          <a:xfrm>
            <a:off x="2269166" y="2328238"/>
            <a:ext cx="7309178" cy="461665"/>
          </a:xfrm>
          <a:prstGeom prst="rect">
            <a:avLst/>
          </a:prstGeom>
          <a:noFill/>
        </p:spPr>
        <p:txBody>
          <a:bodyPr wrap="square" rtlCol="0">
            <a:spAutoFit/>
          </a:bodyPr>
          <a:lstStyle/>
          <a:p>
            <a:r>
              <a:rPr lang="fr-FR" sz="2400" dirty="0" smtClean="0">
                <a:solidFill>
                  <a:schemeClr val="tx2"/>
                </a:solidFill>
                <a:latin typeface="Arial" panose="020B0604020202020204" pitchFamily="34" charset="0"/>
                <a:cs typeface="Arial" panose="020B0604020202020204" pitchFamily="34" charset="0"/>
              </a:rPr>
              <a:t>La Pensée </a:t>
            </a:r>
            <a:r>
              <a:rPr lang="fr-FR" sz="2400" dirty="0">
                <a:solidFill>
                  <a:schemeClr val="tx2"/>
                </a:solidFill>
                <a:latin typeface="Arial" panose="020B0604020202020204" pitchFamily="34" charset="0"/>
                <a:cs typeface="Arial" panose="020B0604020202020204" pitchFamily="34" charset="0"/>
              </a:rPr>
              <a:t>en </a:t>
            </a:r>
            <a:r>
              <a:rPr lang="fr-FR" sz="2400" dirty="0" smtClean="0">
                <a:solidFill>
                  <a:schemeClr val="tx2"/>
                </a:solidFill>
                <a:latin typeface="Arial" panose="020B0604020202020204" pitchFamily="34" charset="0"/>
                <a:cs typeface="Arial" panose="020B0604020202020204" pitchFamily="34" charset="0"/>
              </a:rPr>
              <a:t>arborescence !!!!  KE ZA CO ?????</a:t>
            </a:r>
            <a:endParaRPr lang="fr-FR" sz="2400" dirty="0">
              <a:solidFill>
                <a:schemeClr val="tx2"/>
              </a:solidFill>
              <a:latin typeface="Arial" panose="020B0604020202020204" pitchFamily="34" charset="0"/>
              <a:cs typeface="Arial" panose="020B0604020202020204" pitchFamily="34" charset="0"/>
            </a:endParaRPr>
          </a:p>
        </p:txBody>
      </p:sp>
      <p:pic>
        <p:nvPicPr>
          <p:cNvPr id="57" name="Image 56"/>
          <p:cNvPicPr>
            <a:picLocks noChangeAspect="1"/>
          </p:cNvPicPr>
          <p:nvPr/>
        </p:nvPicPr>
        <p:blipFill>
          <a:blip r:embed="rId3">
            <a:clrChange>
              <a:clrFrom>
                <a:srgbClr val="FFFFFF"/>
              </a:clrFrom>
              <a:clrTo>
                <a:srgbClr val="FFFFFF">
                  <a:alpha val="0"/>
                </a:srgbClr>
              </a:clrTo>
            </a:clrChange>
            <a:duotone>
              <a:schemeClr val="accent3">
                <a:shade val="45000"/>
                <a:satMod val="135000"/>
              </a:schemeClr>
              <a:prstClr val="white"/>
            </a:duotone>
          </a:blip>
          <a:stretch>
            <a:fillRect/>
          </a:stretch>
        </p:blipFill>
        <p:spPr>
          <a:xfrm>
            <a:off x="6975429" y="3949418"/>
            <a:ext cx="1390008" cy="1304657"/>
          </a:xfrm>
          <a:prstGeom prst="rect">
            <a:avLst/>
          </a:prstGeom>
        </p:spPr>
      </p:pic>
      <p:pic>
        <p:nvPicPr>
          <p:cNvPr id="58" name="Image 57"/>
          <p:cNvPicPr>
            <a:picLocks noChangeAspect="1"/>
          </p:cNvPicPr>
          <p:nvPr/>
        </p:nvPicPr>
        <p:blipFill>
          <a:blip r:embed="rId4"/>
          <a:stretch>
            <a:fillRect/>
          </a:stretch>
        </p:blipFill>
        <p:spPr>
          <a:xfrm>
            <a:off x="3314268" y="4023586"/>
            <a:ext cx="1390008" cy="1304657"/>
          </a:xfrm>
          <a:prstGeom prst="rect">
            <a:avLst/>
          </a:prstGeom>
        </p:spPr>
      </p:pic>
      <p:sp>
        <p:nvSpPr>
          <p:cNvPr id="3" name="Rectangle 2"/>
          <p:cNvSpPr/>
          <p:nvPr/>
        </p:nvSpPr>
        <p:spPr>
          <a:xfrm>
            <a:off x="0" y="6235212"/>
            <a:ext cx="12360696" cy="584775"/>
          </a:xfrm>
          <a:prstGeom prst="rect">
            <a:avLst/>
          </a:prstGeom>
        </p:spPr>
        <p:txBody>
          <a:bodyPr wrap="square">
            <a:spAutoFit/>
          </a:bodyPr>
          <a:lstStyle/>
          <a:p>
            <a:pPr lvl="0" algn="ctr" hangingPunct="0">
              <a:defRPr sz="1800" b="0" i="0" u="none" strike="noStrike" kern="0" cap="none" spc="0" baseline="0">
                <a:solidFill>
                  <a:srgbClr val="000000"/>
                </a:solidFill>
                <a:uFillTx/>
              </a:defRPr>
            </a:pPr>
            <a:r>
              <a:rPr lang="en-GB" sz="1600" b="1" dirty="0">
                <a:solidFill>
                  <a:srgbClr val="000000"/>
                </a:solidFill>
                <a:latin typeface="Arial" pitchFamily="18"/>
                <a:ea typeface="Microsoft YaHei" pitchFamily="2"/>
                <a:cs typeface="Mangal" pitchFamily="2"/>
              </a:rPr>
              <a:t>le monde </a:t>
            </a:r>
            <a:r>
              <a:rPr lang="en-GB" sz="1600" b="1" dirty="0" err="1">
                <a:solidFill>
                  <a:srgbClr val="000000"/>
                </a:solidFill>
                <a:latin typeface="Arial" pitchFamily="18"/>
                <a:ea typeface="Microsoft YaHei" pitchFamily="2"/>
                <a:cs typeface="Mangal" pitchFamily="2"/>
              </a:rPr>
              <a:t>linéaire</a:t>
            </a:r>
            <a:r>
              <a:rPr lang="en-GB" sz="1600" b="1" dirty="0">
                <a:solidFill>
                  <a:srgbClr val="000000"/>
                </a:solidFill>
                <a:latin typeface="Arial" pitchFamily="18"/>
                <a:ea typeface="Microsoft YaHei" pitchFamily="2"/>
                <a:cs typeface="Mangal" pitchFamily="2"/>
              </a:rPr>
              <a:t> </a:t>
            </a:r>
            <a:r>
              <a:rPr lang="en-GB" sz="1600" b="1" dirty="0" err="1">
                <a:solidFill>
                  <a:srgbClr val="000000"/>
                </a:solidFill>
                <a:latin typeface="Arial" pitchFamily="18"/>
                <a:ea typeface="Microsoft YaHei" pitchFamily="2"/>
                <a:cs typeface="Mangal" pitchFamily="2"/>
              </a:rPr>
              <a:t>apparaît</a:t>
            </a:r>
            <a:r>
              <a:rPr lang="en-GB" sz="1600" b="1" dirty="0">
                <a:solidFill>
                  <a:srgbClr val="000000"/>
                </a:solidFill>
                <a:latin typeface="Arial" pitchFamily="18"/>
                <a:ea typeface="Microsoft YaHei" pitchFamily="2"/>
                <a:cs typeface="Mangal" pitchFamily="2"/>
              </a:rPr>
              <a:t> </a:t>
            </a:r>
            <a:r>
              <a:rPr lang="en-GB" sz="1600" b="1" dirty="0" err="1">
                <a:solidFill>
                  <a:srgbClr val="000000"/>
                </a:solidFill>
                <a:latin typeface="Arial" pitchFamily="18"/>
                <a:ea typeface="Microsoft YaHei" pitchFamily="2"/>
                <a:cs typeface="Mangal" pitchFamily="2"/>
              </a:rPr>
              <a:t>comme</a:t>
            </a:r>
            <a:r>
              <a:rPr lang="en-GB" sz="1600" b="1" dirty="0">
                <a:solidFill>
                  <a:srgbClr val="000000"/>
                </a:solidFill>
                <a:latin typeface="Arial" pitchFamily="18"/>
                <a:ea typeface="Microsoft YaHei" pitchFamily="2"/>
                <a:cs typeface="Mangal" pitchFamily="2"/>
              </a:rPr>
              <a:t> </a:t>
            </a:r>
            <a:r>
              <a:rPr lang="en-GB" sz="1600" b="1" dirty="0" err="1">
                <a:solidFill>
                  <a:srgbClr val="000000"/>
                </a:solidFill>
                <a:latin typeface="Arial" pitchFamily="18"/>
                <a:ea typeface="Microsoft YaHei" pitchFamily="2"/>
                <a:cs typeface="Mangal" pitchFamily="2"/>
              </a:rPr>
              <a:t>très</a:t>
            </a:r>
            <a:r>
              <a:rPr lang="en-GB" sz="1600" b="1" dirty="0">
                <a:solidFill>
                  <a:srgbClr val="000000"/>
                </a:solidFill>
                <a:latin typeface="Arial" pitchFamily="18"/>
                <a:ea typeface="Microsoft YaHei" pitchFamily="2"/>
                <a:cs typeface="Mangal" pitchFamily="2"/>
              </a:rPr>
              <a:t> </a:t>
            </a:r>
            <a:r>
              <a:rPr lang="en-GB" sz="1600" b="1" dirty="0" err="1">
                <a:solidFill>
                  <a:srgbClr val="000000"/>
                </a:solidFill>
                <a:latin typeface="Arial" pitchFamily="18"/>
                <a:ea typeface="Microsoft YaHei" pitchFamily="2"/>
                <a:cs typeface="Mangal" pitchFamily="2"/>
              </a:rPr>
              <a:t>injuste</a:t>
            </a:r>
            <a:r>
              <a:rPr lang="en-GB" sz="1600" b="1" dirty="0">
                <a:solidFill>
                  <a:srgbClr val="000000"/>
                </a:solidFill>
                <a:latin typeface="Arial" pitchFamily="18"/>
                <a:ea typeface="Microsoft YaHei" pitchFamily="2"/>
                <a:cs typeface="Mangal" pitchFamily="2"/>
              </a:rPr>
              <a:t> à </a:t>
            </a:r>
            <a:r>
              <a:rPr lang="en-GB" sz="1600" b="1" dirty="0" err="1">
                <a:solidFill>
                  <a:srgbClr val="000000"/>
                </a:solidFill>
                <a:latin typeface="Arial" pitchFamily="18"/>
                <a:ea typeface="Microsoft YaHei" pitchFamily="2"/>
                <a:cs typeface="Mangal" pitchFamily="2"/>
              </a:rPr>
              <a:t>l'EIP</a:t>
            </a:r>
            <a:r>
              <a:rPr lang="en-GB" sz="1600" b="1" dirty="0">
                <a:solidFill>
                  <a:srgbClr val="000000"/>
                </a:solidFill>
                <a:latin typeface="Arial" pitchFamily="18"/>
                <a:ea typeface="Microsoft YaHei" pitchFamily="2"/>
                <a:cs typeface="Mangal" pitchFamily="2"/>
              </a:rPr>
              <a:t>, </a:t>
            </a:r>
            <a:r>
              <a:rPr lang="en-GB" sz="1600" b="1" dirty="0" err="1">
                <a:solidFill>
                  <a:srgbClr val="000000"/>
                </a:solidFill>
                <a:latin typeface="Arial" pitchFamily="18"/>
                <a:ea typeface="Microsoft YaHei" pitchFamily="2"/>
                <a:cs typeface="Mangal" pitchFamily="2"/>
              </a:rPr>
              <a:t>pourquoi</a:t>
            </a:r>
            <a:r>
              <a:rPr lang="en-GB" sz="1600" b="1" dirty="0">
                <a:solidFill>
                  <a:srgbClr val="000000"/>
                </a:solidFill>
                <a:latin typeface="Arial" pitchFamily="18"/>
                <a:ea typeface="Microsoft YaHei" pitchFamily="2"/>
                <a:cs typeface="Mangal" pitchFamily="2"/>
              </a:rPr>
              <a:t> </a:t>
            </a:r>
            <a:r>
              <a:rPr lang="en-GB" sz="1600" b="1" dirty="0" err="1">
                <a:solidFill>
                  <a:srgbClr val="000000"/>
                </a:solidFill>
                <a:latin typeface="Arial" pitchFamily="18"/>
                <a:ea typeface="Microsoft YaHei" pitchFamily="2"/>
                <a:cs typeface="Mangal" pitchFamily="2"/>
              </a:rPr>
              <a:t>choisir</a:t>
            </a:r>
            <a:r>
              <a:rPr lang="en-GB" sz="1600" b="1" dirty="0">
                <a:solidFill>
                  <a:srgbClr val="000000"/>
                </a:solidFill>
                <a:latin typeface="Arial" pitchFamily="18"/>
                <a:ea typeface="Microsoft YaHei" pitchFamily="2"/>
                <a:cs typeface="Mangal" pitchFamily="2"/>
              </a:rPr>
              <a:t> </a:t>
            </a:r>
            <a:r>
              <a:rPr lang="en-GB" sz="1600" b="1" dirty="0" err="1">
                <a:solidFill>
                  <a:srgbClr val="000000"/>
                </a:solidFill>
                <a:latin typeface="Arial" pitchFamily="18"/>
                <a:ea typeface="Microsoft YaHei" pitchFamily="2"/>
                <a:cs typeface="Mangal" pitchFamily="2"/>
              </a:rPr>
              <a:t>cette</a:t>
            </a:r>
            <a:r>
              <a:rPr lang="en-GB" sz="1600" b="1" dirty="0">
                <a:solidFill>
                  <a:srgbClr val="000000"/>
                </a:solidFill>
                <a:latin typeface="Arial" pitchFamily="18"/>
                <a:ea typeface="Microsoft YaHei" pitchFamily="2"/>
                <a:cs typeface="Mangal" pitchFamily="2"/>
              </a:rPr>
              <a:t> </a:t>
            </a:r>
            <a:r>
              <a:rPr lang="en-GB" sz="1600" b="1" dirty="0" err="1" smtClean="0">
                <a:solidFill>
                  <a:srgbClr val="000000"/>
                </a:solidFill>
                <a:latin typeface="Arial" pitchFamily="18"/>
                <a:ea typeface="Microsoft YaHei" pitchFamily="2"/>
                <a:cs typeface="Mangal" pitchFamily="2"/>
              </a:rPr>
              <a:t>possibilité</a:t>
            </a:r>
            <a:endParaRPr lang="en-GB" sz="1600" b="1" dirty="0" smtClean="0">
              <a:solidFill>
                <a:srgbClr val="000000"/>
              </a:solidFill>
              <a:latin typeface="Arial" pitchFamily="18"/>
              <a:ea typeface="Microsoft YaHei" pitchFamily="2"/>
              <a:cs typeface="Mangal" pitchFamily="2"/>
            </a:endParaRPr>
          </a:p>
          <a:p>
            <a:pPr lvl="0" algn="ctr" hangingPunct="0">
              <a:defRPr sz="1800" b="0" i="0" u="none" strike="noStrike" kern="0" cap="none" spc="0" baseline="0">
                <a:solidFill>
                  <a:srgbClr val="000000"/>
                </a:solidFill>
                <a:uFillTx/>
              </a:defRPr>
            </a:pPr>
            <a:r>
              <a:rPr lang="en-GB" sz="1600" b="1" dirty="0" smtClean="0">
                <a:solidFill>
                  <a:srgbClr val="000000"/>
                </a:solidFill>
                <a:latin typeface="Arial" pitchFamily="18"/>
                <a:ea typeface="Microsoft YaHei" pitchFamily="2"/>
                <a:cs typeface="Mangal" pitchFamily="2"/>
              </a:rPr>
              <a:t> </a:t>
            </a:r>
            <a:r>
              <a:rPr lang="en-GB" sz="1600" b="1" dirty="0" err="1">
                <a:solidFill>
                  <a:srgbClr val="000000"/>
                </a:solidFill>
                <a:latin typeface="Arial" pitchFamily="18"/>
                <a:ea typeface="Microsoft YaHei" pitchFamily="2"/>
                <a:cs typeface="Mangal" pitchFamily="2"/>
              </a:rPr>
              <a:t>quand</a:t>
            </a:r>
            <a:r>
              <a:rPr lang="en-GB" sz="1600" b="1" dirty="0">
                <a:solidFill>
                  <a:srgbClr val="000000"/>
                </a:solidFill>
                <a:latin typeface="Arial" pitchFamily="18"/>
                <a:ea typeface="Microsoft YaHei" pitchFamily="2"/>
                <a:cs typeface="Mangal" pitchFamily="2"/>
              </a:rPr>
              <a:t> </a:t>
            </a:r>
            <a:r>
              <a:rPr lang="en-GB" sz="1600" b="1" dirty="0" err="1">
                <a:solidFill>
                  <a:srgbClr val="000000"/>
                </a:solidFill>
                <a:latin typeface="Arial" pitchFamily="18"/>
                <a:ea typeface="Microsoft YaHei" pitchFamily="2"/>
                <a:cs typeface="Mangal" pitchFamily="2"/>
              </a:rPr>
              <a:t>tant</a:t>
            </a:r>
            <a:r>
              <a:rPr lang="en-GB" sz="1600" b="1" dirty="0">
                <a:solidFill>
                  <a:srgbClr val="000000"/>
                </a:solidFill>
                <a:latin typeface="Arial" pitchFamily="18"/>
                <a:ea typeface="Microsoft YaHei" pitchFamily="2"/>
                <a:cs typeface="Mangal" pitchFamily="2"/>
              </a:rPr>
              <a:t> </a:t>
            </a:r>
            <a:r>
              <a:rPr lang="en-GB" sz="1600" b="1" dirty="0" err="1">
                <a:solidFill>
                  <a:srgbClr val="000000"/>
                </a:solidFill>
                <a:latin typeface="Arial" pitchFamily="18"/>
                <a:ea typeface="Microsoft YaHei" pitchFamily="2"/>
                <a:cs typeface="Mangal" pitchFamily="2"/>
              </a:rPr>
              <a:t>d'autres</a:t>
            </a:r>
            <a:r>
              <a:rPr lang="en-GB" sz="1600" b="1" dirty="0">
                <a:solidFill>
                  <a:srgbClr val="000000"/>
                </a:solidFill>
                <a:latin typeface="Arial" pitchFamily="18"/>
                <a:ea typeface="Microsoft YaHei" pitchFamily="2"/>
                <a:cs typeface="Mangal" pitchFamily="2"/>
              </a:rPr>
              <a:t> </a:t>
            </a:r>
            <a:r>
              <a:rPr lang="en-GB" sz="1600" b="1" dirty="0" err="1">
                <a:solidFill>
                  <a:srgbClr val="000000"/>
                </a:solidFill>
                <a:latin typeface="Arial" pitchFamily="18"/>
                <a:ea typeface="Microsoft YaHei" pitchFamily="2"/>
                <a:cs typeface="Mangal" pitchFamily="2"/>
              </a:rPr>
              <a:t>s'offrent</a:t>
            </a:r>
            <a:r>
              <a:rPr lang="en-GB" sz="1600" b="1" dirty="0">
                <a:solidFill>
                  <a:srgbClr val="000000"/>
                </a:solidFill>
                <a:latin typeface="Arial" pitchFamily="18"/>
                <a:ea typeface="Microsoft YaHei" pitchFamily="2"/>
                <a:cs typeface="Mangal" pitchFamily="2"/>
              </a:rPr>
              <a:t> à </a:t>
            </a:r>
            <a:r>
              <a:rPr lang="en-GB" sz="1600" b="1" dirty="0" err="1">
                <a:solidFill>
                  <a:srgbClr val="000000"/>
                </a:solidFill>
                <a:latin typeface="Arial" pitchFamily="18"/>
                <a:ea typeface="Microsoft YaHei" pitchFamily="2"/>
                <a:cs typeface="Mangal" pitchFamily="2"/>
              </a:rPr>
              <a:t>lui</a:t>
            </a:r>
            <a:r>
              <a:rPr lang="en-GB" sz="1600" b="1" dirty="0">
                <a:solidFill>
                  <a:srgbClr val="000000"/>
                </a:solidFill>
                <a:latin typeface="Arial" pitchFamily="18"/>
                <a:ea typeface="Microsoft YaHei" pitchFamily="2"/>
                <a:cs typeface="Mangal" pitchFamily="2"/>
              </a:rPr>
              <a:t>!</a:t>
            </a:r>
          </a:p>
        </p:txBody>
      </p:sp>
      <p:pic>
        <p:nvPicPr>
          <p:cNvPr id="38" name="Image 3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34625" y="6570255"/>
            <a:ext cx="1857375" cy="266700"/>
          </a:xfrm>
          <a:prstGeom prst="rect">
            <a:avLst/>
          </a:prstGeom>
        </p:spPr>
      </p:pic>
    </p:spTree>
    <p:extLst>
      <p:ext uri="{BB962C8B-B14F-4D97-AF65-F5344CB8AC3E}">
        <p14:creationId xmlns:p14="http://schemas.microsoft.com/office/powerpoint/2010/main" val="408574614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a:xfrm>
            <a:off x="-34607" y="6594739"/>
            <a:ext cx="5943600" cy="228600"/>
          </a:xfrm>
        </p:spPr>
        <p:txBody>
          <a:bodyPr/>
          <a:lstStyle/>
          <a:p>
            <a:r>
              <a:rPr lang="fr-FR" smtClean="0">
                <a:solidFill>
                  <a:srgbClr val="9A5315"/>
                </a:solidFill>
              </a:rPr>
              <a:t>JF. LAURENT</a:t>
            </a:r>
            <a:endParaRPr lang="fr-FR" dirty="0">
              <a:solidFill>
                <a:srgbClr val="9A5315"/>
              </a:solidFill>
            </a:endParaRPr>
          </a:p>
        </p:txBody>
      </p:sp>
      <p:sp>
        <p:nvSpPr>
          <p:cNvPr id="4" name="Forme libre 13"/>
          <p:cNvSpPr/>
          <p:nvPr/>
        </p:nvSpPr>
        <p:spPr>
          <a:xfrm>
            <a:off x="158771" y="3450089"/>
            <a:ext cx="4231931" cy="1261854"/>
          </a:xfrm>
          <a:prstGeom prst="rect">
            <a:avLst/>
          </a:prstGeom>
          <a:solidFill>
            <a:schemeClr val="accent3">
              <a:lumMod val="40000"/>
              <a:lumOff val="60000"/>
            </a:schemeClr>
          </a:solidFill>
          <a:ln w="9363">
            <a:solidFill>
              <a:srgbClr val="000000"/>
            </a:solidFill>
            <a:prstDash val="solid"/>
          </a:ln>
        </p:spPr>
        <p:txBody>
          <a:bodyPr vert="horz" wrap="none" lIns="4247" tIns="4247" rIns="4247" bIns="4247" anchor="ctr" anchorCtr="1" compatLnSpc="0">
            <a:noAutofit/>
          </a:bodyPr>
          <a:lstStyle/>
          <a:p>
            <a:pPr defTabSz="829544" hangingPunct="0">
              <a:defRPr sz="1800" b="0" i="0" u="none" strike="noStrike" kern="0" cap="none" spc="0" baseline="0">
                <a:solidFill>
                  <a:srgbClr val="000000"/>
                </a:solidFill>
                <a:uFillTx/>
              </a:defRPr>
            </a:pPr>
            <a:endParaRPr lang="fr-FR" sz="1633">
              <a:solidFill>
                <a:srgbClr val="000000"/>
              </a:solidFill>
              <a:latin typeface="Arial" pitchFamily="18"/>
              <a:ea typeface="Microsoft YaHei" pitchFamily="2"/>
              <a:cs typeface="Mangal" pitchFamily="2"/>
            </a:endParaRPr>
          </a:p>
        </p:txBody>
      </p:sp>
      <p:sp>
        <p:nvSpPr>
          <p:cNvPr id="5" name="ZoneTexte 4"/>
          <p:cNvSpPr txBox="1"/>
          <p:nvPr/>
        </p:nvSpPr>
        <p:spPr>
          <a:xfrm>
            <a:off x="263352" y="3754416"/>
            <a:ext cx="4127350" cy="481670"/>
          </a:xfrm>
          <a:prstGeom prst="rect">
            <a:avLst/>
          </a:prstGeom>
          <a:noFill/>
          <a:ln>
            <a:noFill/>
          </a:ln>
        </p:spPr>
        <p:txBody>
          <a:bodyPr vert="horz" wrap="square" lIns="0" tIns="0" rIns="0" bIns="0" anchor="ctr" anchorCtr="1" compatLnSpc="0">
            <a:spAutoFit/>
          </a:bodyPr>
          <a:lstStyle/>
          <a:p>
            <a:pPr algn="ctr" defTabSz="829544" hangingPunct="0">
              <a:defRPr sz="1800" b="0" i="0" u="none" strike="noStrike" kern="0" cap="none" spc="0" baseline="0">
                <a:solidFill>
                  <a:srgbClr val="000000"/>
                </a:solidFill>
                <a:uFillTx/>
              </a:defRPr>
            </a:pPr>
            <a:r>
              <a:rPr lang="en-GB" sz="1633" b="1" dirty="0" err="1">
                <a:solidFill>
                  <a:srgbClr val="000000"/>
                </a:solidFill>
                <a:latin typeface="Arial" pitchFamily="18"/>
                <a:ea typeface="Microsoft YaHei" pitchFamily="2"/>
                <a:cs typeface="Mangal" pitchFamily="2"/>
              </a:rPr>
              <a:t>Celui</a:t>
            </a:r>
            <a:r>
              <a:rPr lang="en-GB" sz="1633" b="1" dirty="0">
                <a:solidFill>
                  <a:srgbClr val="000000"/>
                </a:solidFill>
                <a:latin typeface="Arial" pitchFamily="18"/>
                <a:ea typeface="Microsoft YaHei" pitchFamily="2"/>
                <a:cs typeface="Mangal" pitchFamily="2"/>
              </a:rPr>
              <a:t> qui </a:t>
            </a:r>
            <a:r>
              <a:rPr lang="en-GB" sz="1633" b="1" dirty="0" err="1" smtClean="0">
                <a:solidFill>
                  <a:srgbClr val="000000"/>
                </a:solidFill>
                <a:latin typeface="Arial" pitchFamily="18"/>
                <a:ea typeface="Microsoft YaHei" pitchFamily="2"/>
                <a:cs typeface="Mangal" pitchFamily="2"/>
              </a:rPr>
              <a:t>bouge</a:t>
            </a:r>
            <a:r>
              <a:rPr lang="en-GB" sz="1633" b="1" dirty="0" smtClean="0">
                <a:solidFill>
                  <a:srgbClr val="000000"/>
                </a:solidFill>
                <a:latin typeface="Arial" pitchFamily="18"/>
                <a:ea typeface="Microsoft YaHei" pitchFamily="2"/>
                <a:cs typeface="Mangal" pitchFamily="2"/>
              </a:rPr>
              <a:t>, </a:t>
            </a:r>
            <a:r>
              <a:rPr lang="en-GB" sz="1633" b="1" dirty="0" err="1" smtClean="0">
                <a:solidFill>
                  <a:srgbClr val="000000"/>
                </a:solidFill>
                <a:latin typeface="Arial" pitchFamily="18"/>
                <a:ea typeface="Microsoft YaHei" pitchFamily="2"/>
                <a:cs typeface="Mangal" pitchFamily="2"/>
              </a:rPr>
              <a:t>dessine</a:t>
            </a:r>
            <a:r>
              <a:rPr lang="en-GB" sz="1633" b="1" dirty="0" smtClean="0">
                <a:solidFill>
                  <a:srgbClr val="000000"/>
                </a:solidFill>
                <a:latin typeface="Arial" pitchFamily="18"/>
                <a:ea typeface="Microsoft YaHei" pitchFamily="2"/>
                <a:cs typeface="Mangal" pitchFamily="2"/>
              </a:rPr>
              <a:t>, </a:t>
            </a:r>
            <a:r>
              <a:rPr lang="en-GB" sz="1633" b="1" dirty="0" err="1" smtClean="0">
                <a:solidFill>
                  <a:srgbClr val="000000"/>
                </a:solidFill>
                <a:latin typeface="Arial" pitchFamily="18"/>
                <a:ea typeface="Microsoft YaHei" pitchFamily="2"/>
                <a:cs typeface="Mangal" pitchFamily="2"/>
              </a:rPr>
              <a:t>bricole</a:t>
            </a:r>
            <a:r>
              <a:rPr lang="en-GB" sz="1633" b="1" dirty="0">
                <a:solidFill>
                  <a:srgbClr val="000000"/>
                </a:solidFill>
                <a:latin typeface="Arial" pitchFamily="18"/>
                <a:ea typeface="Microsoft YaHei" pitchFamily="2"/>
                <a:cs typeface="Mangal" pitchFamily="2"/>
              </a:rPr>
              <a:t>, se </a:t>
            </a:r>
            <a:r>
              <a:rPr lang="en-GB" sz="1633" b="1" dirty="0" err="1">
                <a:solidFill>
                  <a:srgbClr val="000000"/>
                </a:solidFill>
                <a:latin typeface="Arial" pitchFamily="18"/>
                <a:ea typeface="Microsoft YaHei" pitchFamily="2"/>
                <a:cs typeface="Mangal" pitchFamily="2"/>
              </a:rPr>
              <a:t>lève</a:t>
            </a:r>
            <a:endParaRPr lang="en-GB" sz="1633" b="1" dirty="0">
              <a:solidFill>
                <a:srgbClr val="000000"/>
              </a:solidFill>
              <a:latin typeface="Arial" pitchFamily="18"/>
              <a:ea typeface="Microsoft YaHei" pitchFamily="2"/>
              <a:cs typeface="Mangal" pitchFamily="2"/>
            </a:endParaRPr>
          </a:p>
          <a:p>
            <a:pPr algn="ctr" defTabSz="829544" hangingPunct="0">
              <a:defRPr sz="1800" b="0" i="0" u="none" strike="noStrike" kern="0" cap="none" spc="0" baseline="0">
                <a:solidFill>
                  <a:srgbClr val="000000"/>
                </a:solidFill>
                <a:uFillTx/>
              </a:defRPr>
            </a:pPr>
            <a:r>
              <a:rPr lang="en-GB" sz="1633" b="1" dirty="0" err="1">
                <a:solidFill>
                  <a:srgbClr val="000000"/>
                </a:solidFill>
                <a:latin typeface="Arial" pitchFamily="18"/>
                <a:ea typeface="Microsoft YaHei" pitchFamily="2"/>
                <a:cs typeface="Mangal" pitchFamily="2"/>
              </a:rPr>
              <a:t>Celui</a:t>
            </a:r>
            <a:r>
              <a:rPr lang="en-GB" sz="1633" b="1" dirty="0">
                <a:solidFill>
                  <a:srgbClr val="000000"/>
                </a:solidFill>
                <a:latin typeface="Arial" pitchFamily="18"/>
                <a:ea typeface="Microsoft YaHei" pitchFamily="2"/>
                <a:cs typeface="Mangal" pitchFamily="2"/>
              </a:rPr>
              <a:t> qui </a:t>
            </a:r>
            <a:r>
              <a:rPr lang="en-GB" sz="1633" b="1" dirty="0" err="1">
                <a:solidFill>
                  <a:srgbClr val="000000"/>
                </a:solidFill>
                <a:latin typeface="Arial" pitchFamily="18"/>
                <a:ea typeface="Microsoft YaHei" pitchFamily="2"/>
                <a:cs typeface="Mangal" pitchFamily="2"/>
              </a:rPr>
              <a:t>rêve</a:t>
            </a:r>
            <a:r>
              <a:rPr lang="en-GB" sz="1633" b="1" dirty="0">
                <a:solidFill>
                  <a:srgbClr val="000000"/>
                </a:solidFill>
                <a:latin typeface="Arial" pitchFamily="18"/>
                <a:ea typeface="Microsoft YaHei" pitchFamily="2"/>
                <a:cs typeface="Mangal" pitchFamily="2"/>
              </a:rPr>
              <a:t> et </a:t>
            </a:r>
            <a:r>
              <a:rPr lang="en-GB" sz="1633" b="1" dirty="0" err="1" smtClean="0">
                <a:solidFill>
                  <a:srgbClr val="000000"/>
                </a:solidFill>
                <a:latin typeface="Arial" pitchFamily="18"/>
                <a:ea typeface="Microsoft YaHei" pitchFamily="2"/>
                <a:cs typeface="Mangal" pitchFamily="2"/>
              </a:rPr>
              <a:t>n'est</a:t>
            </a:r>
            <a:r>
              <a:rPr lang="en-GB" sz="1633" b="1" dirty="0" smtClean="0">
                <a:solidFill>
                  <a:srgbClr val="000000"/>
                </a:solidFill>
                <a:latin typeface="Arial" pitchFamily="18"/>
                <a:ea typeface="Microsoft YaHei" pitchFamily="2"/>
                <a:cs typeface="Mangal" pitchFamily="2"/>
              </a:rPr>
              <a:t> </a:t>
            </a:r>
            <a:r>
              <a:rPr lang="en-GB" sz="1633" b="1" dirty="0" err="1" smtClean="0">
                <a:solidFill>
                  <a:srgbClr val="000000"/>
                </a:solidFill>
                <a:latin typeface="Arial" pitchFamily="18"/>
                <a:ea typeface="Microsoft YaHei" pitchFamily="2"/>
                <a:cs typeface="Mangal" pitchFamily="2"/>
              </a:rPr>
              <a:t>jamais</a:t>
            </a:r>
            <a:r>
              <a:rPr lang="en-GB" sz="1633" b="1" dirty="0" smtClean="0">
                <a:solidFill>
                  <a:srgbClr val="000000"/>
                </a:solidFill>
                <a:latin typeface="Arial" pitchFamily="18"/>
                <a:ea typeface="Microsoft YaHei" pitchFamily="2"/>
                <a:cs typeface="Mangal" pitchFamily="2"/>
              </a:rPr>
              <a:t> </a:t>
            </a:r>
            <a:r>
              <a:rPr lang="en-GB" sz="1633" b="1" dirty="0" err="1" smtClean="0">
                <a:solidFill>
                  <a:srgbClr val="000000"/>
                </a:solidFill>
                <a:latin typeface="Arial" pitchFamily="18"/>
                <a:ea typeface="Microsoft YaHei" pitchFamily="2"/>
                <a:cs typeface="Mangal" pitchFamily="2"/>
              </a:rPr>
              <a:t>là</a:t>
            </a:r>
            <a:endParaRPr lang="en-GB" sz="1633" b="1" dirty="0" smtClean="0">
              <a:solidFill>
                <a:srgbClr val="000000"/>
              </a:solidFill>
              <a:latin typeface="Arial" pitchFamily="18"/>
              <a:ea typeface="Microsoft YaHei" pitchFamily="2"/>
              <a:cs typeface="Mangal" pitchFamily="2"/>
            </a:endParaRPr>
          </a:p>
        </p:txBody>
      </p:sp>
      <p:pic>
        <p:nvPicPr>
          <p:cNvPr id="6" name="Image 5"/>
          <p:cNvPicPr>
            <a:picLocks noChangeAspect="1"/>
          </p:cNvPicPr>
          <p:nvPr/>
        </p:nvPicPr>
        <p:blipFill>
          <a:blip r:embed="rId2"/>
          <a:stretch>
            <a:fillRect/>
          </a:stretch>
        </p:blipFill>
        <p:spPr>
          <a:xfrm>
            <a:off x="5085543" y="1484857"/>
            <a:ext cx="1396105" cy="146317"/>
          </a:xfrm>
          <a:prstGeom prst="rect">
            <a:avLst/>
          </a:prstGeom>
        </p:spPr>
      </p:pic>
      <p:pic>
        <p:nvPicPr>
          <p:cNvPr id="7" name="Image 6"/>
          <p:cNvPicPr>
            <a:picLocks noChangeAspect="1"/>
          </p:cNvPicPr>
          <p:nvPr/>
        </p:nvPicPr>
        <p:blipFill>
          <a:blip r:embed="rId2"/>
          <a:stretch>
            <a:fillRect/>
          </a:stretch>
        </p:blipFill>
        <p:spPr>
          <a:xfrm>
            <a:off x="5344991" y="4328478"/>
            <a:ext cx="1396105" cy="146317"/>
          </a:xfrm>
          <a:prstGeom prst="rect">
            <a:avLst/>
          </a:prstGeom>
        </p:spPr>
      </p:pic>
      <p:grpSp>
        <p:nvGrpSpPr>
          <p:cNvPr id="9" name="Groupe 8"/>
          <p:cNvGrpSpPr/>
          <p:nvPr/>
        </p:nvGrpSpPr>
        <p:grpSpPr>
          <a:xfrm>
            <a:off x="7176120" y="3683445"/>
            <a:ext cx="4417171" cy="795142"/>
            <a:chOff x="4430880" y="6479996"/>
            <a:chExt cx="3606475" cy="721077"/>
          </a:xfrm>
          <a:solidFill>
            <a:schemeClr val="accent1">
              <a:lumMod val="60000"/>
              <a:lumOff val="40000"/>
            </a:schemeClr>
          </a:solidFill>
        </p:grpSpPr>
        <p:sp>
          <p:nvSpPr>
            <p:cNvPr id="10" name="Forme libre 16"/>
            <p:cNvSpPr/>
            <p:nvPr/>
          </p:nvSpPr>
          <p:spPr>
            <a:xfrm>
              <a:off x="4430880" y="6479996"/>
              <a:ext cx="3606475" cy="721077"/>
            </a:xfrm>
            <a:prstGeom prst="rect">
              <a:avLst/>
            </a:prstGeom>
            <a:grpFill/>
            <a:ln w="9363">
              <a:solidFill>
                <a:srgbClr val="000000"/>
              </a:solidFill>
              <a:prstDash val="solid"/>
            </a:ln>
          </p:spPr>
          <p:txBody>
            <a:bodyPr vert="horz" wrap="none" lIns="4247" tIns="4247" rIns="4247" bIns="4247" anchor="ctr" anchorCtr="1" compatLnSpc="0">
              <a:noAutofit/>
            </a:bodyPr>
            <a:lstStyle/>
            <a:p>
              <a:pPr defTabSz="829544" hangingPunct="0">
                <a:defRPr sz="1800" b="0" i="0" u="none" strike="noStrike" kern="0" cap="none" spc="0" baseline="0">
                  <a:solidFill>
                    <a:srgbClr val="000000"/>
                  </a:solidFill>
                  <a:uFillTx/>
                </a:defRPr>
              </a:pPr>
              <a:endParaRPr lang="fr-FR" sz="1633">
                <a:solidFill>
                  <a:srgbClr val="000000"/>
                </a:solidFill>
                <a:latin typeface="Arial" pitchFamily="18"/>
                <a:ea typeface="Microsoft YaHei" pitchFamily="2"/>
                <a:cs typeface="Mangal" pitchFamily="2"/>
              </a:endParaRPr>
            </a:p>
          </p:txBody>
        </p:sp>
        <p:sp>
          <p:nvSpPr>
            <p:cNvPr id="11" name="ZoneTexte 10"/>
            <p:cNvSpPr txBox="1"/>
            <p:nvPr/>
          </p:nvSpPr>
          <p:spPr>
            <a:xfrm>
              <a:off x="4645023" y="6682808"/>
              <a:ext cx="3392332" cy="315451"/>
            </a:xfrm>
            <a:prstGeom prst="rect">
              <a:avLst/>
            </a:prstGeom>
            <a:grpFill/>
            <a:ln>
              <a:noFill/>
            </a:ln>
          </p:spPr>
          <p:txBody>
            <a:bodyPr vert="horz" wrap="square" lIns="0" tIns="0" rIns="0" bIns="0" anchor="ctr" anchorCtr="1" compatLnSpc="0">
              <a:spAutoFit/>
            </a:bodyPr>
            <a:lstStyle/>
            <a:p>
              <a:pPr algn="ctr" defTabSz="829544" hangingPunct="0">
                <a:defRPr sz="1800" b="0" i="0" u="none" strike="noStrike" kern="0" cap="none" spc="0" baseline="0">
                  <a:solidFill>
                    <a:srgbClr val="000000"/>
                  </a:solidFill>
                  <a:uFillTx/>
                </a:defRPr>
              </a:pPr>
              <a:r>
                <a:rPr lang="en-GB" sz="2359" b="1">
                  <a:solidFill>
                    <a:srgbClr val="000000"/>
                  </a:solidFill>
                  <a:latin typeface="Arial" pitchFamily="18"/>
                  <a:ea typeface="Microsoft YaHei" pitchFamily="2"/>
                  <a:cs typeface="Mangal" pitchFamily="2"/>
                </a:rPr>
                <a:t>Il écoute en même temps</a:t>
              </a:r>
            </a:p>
          </p:txBody>
        </p:sp>
      </p:grpSp>
      <p:sp>
        <p:nvSpPr>
          <p:cNvPr id="12" name="Forme libre 13"/>
          <p:cNvSpPr/>
          <p:nvPr/>
        </p:nvSpPr>
        <p:spPr>
          <a:xfrm>
            <a:off x="249177" y="1451859"/>
            <a:ext cx="4154635" cy="1261854"/>
          </a:xfrm>
          <a:prstGeom prst="rect">
            <a:avLst/>
          </a:prstGeom>
          <a:solidFill>
            <a:schemeClr val="accent3">
              <a:lumMod val="40000"/>
              <a:lumOff val="60000"/>
            </a:schemeClr>
          </a:solidFill>
          <a:ln w="9363">
            <a:solidFill>
              <a:srgbClr val="000000"/>
            </a:solidFill>
            <a:prstDash val="solid"/>
          </a:ln>
        </p:spPr>
        <p:txBody>
          <a:bodyPr vert="horz" wrap="none" lIns="4247" tIns="4247" rIns="4247" bIns="4247" anchor="ctr" anchorCtr="1" compatLnSpc="0">
            <a:noAutofit/>
          </a:bodyPr>
          <a:lstStyle/>
          <a:p>
            <a:pPr algn="ctr" defTabSz="829544" hangingPunct="0">
              <a:defRPr sz="1800" b="0" i="0" u="none" strike="noStrike" kern="0" cap="none" spc="0" baseline="0">
                <a:solidFill>
                  <a:srgbClr val="000000"/>
                </a:solidFill>
                <a:uFillTx/>
              </a:defRPr>
            </a:pPr>
            <a:r>
              <a:rPr lang="en-GB" sz="1633" b="1" dirty="0">
                <a:solidFill>
                  <a:srgbClr val="000000"/>
                </a:solidFill>
                <a:latin typeface="Arial" pitchFamily="18"/>
                <a:ea typeface="Microsoft YaHei" pitchFamily="2"/>
                <a:cs typeface="Mangal" pitchFamily="2"/>
              </a:rPr>
              <a:t>Il </a:t>
            </a:r>
            <a:r>
              <a:rPr lang="en-GB" sz="1633" b="1" dirty="0" err="1">
                <a:solidFill>
                  <a:srgbClr val="000000"/>
                </a:solidFill>
                <a:latin typeface="Arial" pitchFamily="18"/>
                <a:ea typeface="Microsoft YaHei" pitchFamily="2"/>
                <a:cs typeface="Mangal" pitchFamily="2"/>
              </a:rPr>
              <a:t>doit</a:t>
            </a:r>
            <a:r>
              <a:rPr lang="en-GB" sz="1633" b="1" dirty="0">
                <a:solidFill>
                  <a:srgbClr val="000000"/>
                </a:solidFill>
                <a:latin typeface="Arial" pitchFamily="18"/>
                <a:ea typeface="Microsoft YaHei" pitchFamily="2"/>
                <a:cs typeface="Mangal" pitchFamily="2"/>
              </a:rPr>
              <a:t> fait </a:t>
            </a:r>
            <a:r>
              <a:rPr lang="en-GB" sz="1633" b="1" dirty="0" err="1">
                <a:solidFill>
                  <a:srgbClr val="000000"/>
                </a:solidFill>
                <a:latin typeface="Arial" pitchFamily="18"/>
                <a:ea typeface="Microsoft YaHei" pitchFamily="2"/>
                <a:cs typeface="Mangal" pitchFamily="2"/>
              </a:rPr>
              <a:t>plusieurs</a:t>
            </a:r>
            <a:r>
              <a:rPr lang="en-GB" sz="1633" b="1" dirty="0">
                <a:solidFill>
                  <a:srgbClr val="000000"/>
                </a:solidFill>
                <a:latin typeface="Arial" pitchFamily="18"/>
                <a:ea typeface="Microsoft YaHei" pitchFamily="2"/>
                <a:cs typeface="Mangal" pitchFamily="2"/>
              </a:rPr>
              <a:t> choses à la </a:t>
            </a:r>
            <a:r>
              <a:rPr lang="en-GB" sz="1633" b="1" dirty="0" err="1" smtClean="0">
                <a:solidFill>
                  <a:srgbClr val="000000"/>
                </a:solidFill>
                <a:latin typeface="Arial" pitchFamily="18"/>
                <a:ea typeface="Microsoft YaHei" pitchFamily="2"/>
                <a:cs typeface="Mangal" pitchFamily="2"/>
              </a:rPr>
              <a:t>fois</a:t>
            </a:r>
            <a:endParaRPr lang="en-GB" sz="1633" b="1" dirty="0" smtClean="0">
              <a:solidFill>
                <a:srgbClr val="000000"/>
              </a:solidFill>
              <a:latin typeface="Arial" pitchFamily="18"/>
              <a:ea typeface="Microsoft YaHei" pitchFamily="2"/>
              <a:cs typeface="Mangal" pitchFamily="2"/>
            </a:endParaRPr>
          </a:p>
          <a:p>
            <a:pPr algn="ctr" defTabSz="829544" hangingPunct="0">
              <a:defRPr sz="1800" b="0" i="0" u="none" strike="noStrike" kern="0" cap="none" spc="0" baseline="0">
                <a:solidFill>
                  <a:srgbClr val="000000"/>
                </a:solidFill>
                <a:uFillTx/>
              </a:defRPr>
            </a:pPr>
            <a:r>
              <a:rPr lang="en-GB" sz="1633" b="1" dirty="0" smtClean="0">
                <a:solidFill>
                  <a:srgbClr val="000000"/>
                </a:solidFill>
                <a:latin typeface="Arial" pitchFamily="18"/>
                <a:ea typeface="Microsoft YaHei" pitchFamily="2"/>
                <a:cs typeface="Mangal" pitchFamily="2"/>
              </a:rPr>
              <a:t> </a:t>
            </a:r>
            <a:r>
              <a:rPr lang="en-GB" sz="1633" b="1" dirty="0">
                <a:solidFill>
                  <a:srgbClr val="000000"/>
                </a:solidFill>
                <a:latin typeface="Arial" pitchFamily="18"/>
                <a:ea typeface="Microsoft YaHei" pitchFamily="2"/>
                <a:cs typeface="Mangal" pitchFamily="2"/>
              </a:rPr>
              <a:t>pour </a:t>
            </a:r>
            <a:r>
              <a:rPr lang="en-GB" sz="1633" b="1" dirty="0" err="1">
                <a:solidFill>
                  <a:srgbClr val="000000"/>
                </a:solidFill>
                <a:latin typeface="Arial" pitchFamily="18"/>
                <a:ea typeface="Microsoft YaHei" pitchFamily="2"/>
                <a:cs typeface="Mangal" pitchFamily="2"/>
              </a:rPr>
              <a:t>être</a:t>
            </a:r>
            <a:r>
              <a:rPr lang="en-GB" sz="1633" b="1" dirty="0">
                <a:solidFill>
                  <a:srgbClr val="000000"/>
                </a:solidFill>
                <a:latin typeface="Arial" pitchFamily="18"/>
                <a:ea typeface="Microsoft YaHei" pitchFamily="2"/>
                <a:cs typeface="Mangal" pitchFamily="2"/>
              </a:rPr>
              <a:t> </a:t>
            </a:r>
            <a:r>
              <a:rPr lang="en-GB" sz="1633" b="1" dirty="0" err="1" smtClean="0">
                <a:solidFill>
                  <a:srgbClr val="000000"/>
                </a:solidFill>
                <a:latin typeface="Arial" pitchFamily="18"/>
                <a:ea typeface="Microsoft YaHei" pitchFamily="2"/>
                <a:cs typeface="Mangal" pitchFamily="2"/>
              </a:rPr>
              <a:t>attentif</a:t>
            </a:r>
            <a:r>
              <a:rPr lang="en-GB" sz="1633" b="1" dirty="0" smtClean="0">
                <a:solidFill>
                  <a:srgbClr val="000000"/>
                </a:solidFill>
                <a:latin typeface="Arial" pitchFamily="18"/>
                <a:ea typeface="Microsoft YaHei" pitchFamily="2"/>
                <a:cs typeface="Mangal" pitchFamily="2"/>
              </a:rPr>
              <a:t> </a:t>
            </a:r>
            <a:endParaRPr lang="en-GB" sz="1633" b="1" dirty="0">
              <a:solidFill>
                <a:srgbClr val="000000"/>
              </a:solidFill>
              <a:latin typeface="Arial" pitchFamily="18"/>
              <a:ea typeface="Microsoft YaHei" pitchFamily="2"/>
              <a:cs typeface="Mangal" pitchFamily="2"/>
            </a:endParaRPr>
          </a:p>
        </p:txBody>
      </p:sp>
      <p:sp>
        <p:nvSpPr>
          <p:cNvPr id="16" name="ZoneTexte 15"/>
          <p:cNvSpPr txBox="1"/>
          <p:nvPr/>
        </p:nvSpPr>
        <p:spPr>
          <a:xfrm>
            <a:off x="7163379" y="1436522"/>
            <a:ext cx="4417171" cy="1327286"/>
          </a:xfrm>
          <a:prstGeom prst="rect">
            <a:avLst/>
          </a:prstGeom>
          <a:solidFill>
            <a:schemeClr val="accent1">
              <a:lumMod val="60000"/>
              <a:lumOff val="40000"/>
            </a:schemeClr>
          </a:solidFill>
          <a:ln>
            <a:solidFill>
              <a:schemeClr val="tx2"/>
            </a:solidFill>
          </a:ln>
        </p:spPr>
        <p:txBody>
          <a:bodyPr vert="horz" wrap="square" lIns="0" tIns="0" rIns="0" bIns="0" anchor="ctr" anchorCtr="1" compatLnSpc="0">
            <a:spAutoFit/>
          </a:bodyPr>
          <a:lstStyle/>
          <a:p>
            <a:pPr algn="ctr" defTabSz="829544" hangingPunct="0">
              <a:lnSpc>
                <a:spcPct val="150000"/>
              </a:lnSpc>
              <a:spcAft>
                <a:spcPts val="600"/>
              </a:spcAft>
              <a:defRPr sz="1800" b="0" i="0" u="none" strike="noStrike" kern="0" cap="none" spc="0" baseline="0">
                <a:solidFill>
                  <a:srgbClr val="000000"/>
                </a:solidFill>
                <a:uFillTx/>
              </a:defRPr>
            </a:pPr>
            <a:r>
              <a:rPr lang="en-GB" sz="2000" b="1" kern="0" dirty="0">
                <a:solidFill>
                  <a:srgbClr val="000000"/>
                </a:solidFill>
                <a:latin typeface="Arial" pitchFamily="18"/>
                <a:ea typeface="Microsoft YaHei" pitchFamily="2"/>
                <a:cs typeface="Mangal" pitchFamily="2"/>
              </a:rPr>
              <a:t>Les </a:t>
            </a:r>
            <a:r>
              <a:rPr lang="en-GB" sz="2000" b="1" kern="0" dirty="0" err="1">
                <a:solidFill>
                  <a:srgbClr val="000000"/>
                </a:solidFill>
                <a:latin typeface="Arial" pitchFamily="18"/>
                <a:ea typeface="Microsoft YaHei" pitchFamily="2"/>
                <a:cs typeface="Mangal" pitchFamily="2"/>
              </a:rPr>
              <a:t>ressources</a:t>
            </a:r>
            <a:r>
              <a:rPr lang="en-GB" sz="2000" b="1" kern="0" dirty="0">
                <a:solidFill>
                  <a:srgbClr val="000000"/>
                </a:solidFill>
                <a:latin typeface="Arial" pitchFamily="18"/>
                <a:ea typeface="Microsoft YaHei" pitchFamily="2"/>
                <a:cs typeface="Mangal" pitchFamily="2"/>
              </a:rPr>
              <a:t> </a:t>
            </a:r>
            <a:r>
              <a:rPr lang="en-GB" sz="2000" b="1" kern="0" dirty="0" err="1">
                <a:solidFill>
                  <a:srgbClr val="000000"/>
                </a:solidFill>
                <a:latin typeface="Arial" pitchFamily="18"/>
                <a:ea typeface="Microsoft YaHei" pitchFamily="2"/>
                <a:cs typeface="Mangal" pitchFamily="2"/>
              </a:rPr>
              <a:t>attentionnelles</a:t>
            </a:r>
            <a:r>
              <a:rPr lang="en-GB" sz="2000" b="1" kern="0" dirty="0">
                <a:solidFill>
                  <a:srgbClr val="000000"/>
                </a:solidFill>
                <a:latin typeface="Arial" pitchFamily="18"/>
                <a:ea typeface="Microsoft YaHei" pitchFamily="2"/>
                <a:cs typeface="Mangal" pitchFamily="2"/>
              </a:rPr>
              <a:t> ne </a:t>
            </a:r>
            <a:r>
              <a:rPr lang="en-GB" sz="2000" b="1" kern="0" dirty="0" err="1">
                <a:solidFill>
                  <a:srgbClr val="000000"/>
                </a:solidFill>
                <a:latin typeface="Arial" pitchFamily="18"/>
                <a:ea typeface="Microsoft YaHei" pitchFamily="2"/>
                <a:cs typeface="Mangal" pitchFamily="2"/>
              </a:rPr>
              <a:t>sont</a:t>
            </a:r>
            <a:r>
              <a:rPr lang="en-GB" sz="2000" b="1" kern="0" dirty="0">
                <a:solidFill>
                  <a:srgbClr val="000000"/>
                </a:solidFill>
                <a:latin typeface="Arial" pitchFamily="18"/>
                <a:ea typeface="Microsoft YaHei" pitchFamily="2"/>
                <a:cs typeface="Mangal" pitchFamily="2"/>
              </a:rPr>
              <a:t> actives que </a:t>
            </a:r>
            <a:r>
              <a:rPr lang="en-GB" sz="2000" b="1" kern="0" dirty="0" err="1">
                <a:solidFill>
                  <a:srgbClr val="000000"/>
                </a:solidFill>
                <a:latin typeface="Arial" pitchFamily="18"/>
                <a:ea typeface="Microsoft YaHei" pitchFamily="2"/>
                <a:cs typeface="Mangal" pitchFamily="2"/>
              </a:rPr>
              <a:t>lorsqu'elles</a:t>
            </a:r>
            <a:r>
              <a:rPr lang="en-GB" sz="2000" b="1" kern="0" dirty="0">
                <a:solidFill>
                  <a:srgbClr val="000000"/>
                </a:solidFill>
                <a:latin typeface="Arial" pitchFamily="18"/>
                <a:ea typeface="Microsoft YaHei" pitchFamily="2"/>
                <a:cs typeface="Mangal" pitchFamily="2"/>
              </a:rPr>
              <a:t> </a:t>
            </a:r>
            <a:r>
              <a:rPr lang="en-GB" sz="2000" b="1" kern="0" dirty="0" err="1">
                <a:solidFill>
                  <a:srgbClr val="000000"/>
                </a:solidFill>
                <a:latin typeface="Arial" pitchFamily="18"/>
                <a:ea typeface="Microsoft YaHei" pitchFamily="2"/>
                <a:cs typeface="Mangal" pitchFamily="2"/>
              </a:rPr>
              <a:t>sont</a:t>
            </a:r>
            <a:r>
              <a:rPr lang="en-GB" sz="2000" b="1" kern="0" dirty="0">
                <a:solidFill>
                  <a:srgbClr val="000000"/>
                </a:solidFill>
                <a:latin typeface="Arial" pitchFamily="18"/>
                <a:ea typeface="Microsoft YaHei" pitchFamily="2"/>
                <a:cs typeface="Mangal" pitchFamily="2"/>
              </a:rPr>
              <a:t> </a:t>
            </a:r>
            <a:r>
              <a:rPr lang="en-GB" sz="2000" b="1" kern="0" dirty="0" err="1">
                <a:solidFill>
                  <a:srgbClr val="000000"/>
                </a:solidFill>
                <a:latin typeface="Arial" pitchFamily="18"/>
                <a:ea typeface="Microsoft YaHei" pitchFamily="2"/>
                <a:cs typeface="Mangal" pitchFamily="2"/>
              </a:rPr>
              <a:t>dispersées</a:t>
            </a:r>
            <a:r>
              <a:rPr lang="en-GB" sz="2000" b="1" kern="0" dirty="0">
                <a:solidFill>
                  <a:srgbClr val="000000"/>
                </a:solidFill>
                <a:latin typeface="Arial" pitchFamily="18"/>
                <a:ea typeface="Microsoft YaHei" pitchFamily="2"/>
                <a:cs typeface="Mangal" pitchFamily="2"/>
              </a:rPr>
              <a:t> sur </a:t>
            </a:r>
            <a:r>
              <a:rPr lang="en-GB" sz="2000" b="1" kern="0" dirty="0" err="1">
                <a:solidFill>
                  <a:srgbClr val="000000"/>
                </a:solidFill>
                <a:latin typeface="Arial" pitchFamily="18"/>
                <a:ea typeface="Microsoft YaHei" pitchFamily="2"/>
                <a:cs typeface="Mangal" pitchFamily="2"/>
              </a:rPr>
              <a:t>plusieurs</a:t>
            </a:r>
            <a:r>
              <a:rPr lang="en-GB" sz="2000" b="1" kern="0" dirty="0">
                <a:solidFill>
                  <a:srgbClr val="000000"/>
                </a:solidFill>
                <a:latin typeface="Arial" pitchFamily="18"/>
                <a:ea typeface="Microsoft YaHei" pitchFamily="2"/>
                <a:cs typeface="Mangal" pitchFamily="2"/>
              </a:rPr>
              <a:t> sources</a:t>
            </a:r>
          </a:p>
        </p:txBody>
      </p:sp>
      <p:sp>
        <p:nvSpPr>
          <p:cNvPr id="17" name="Titre 4"/>
          <p:cNvSpPr txBox="1">
            <a:spLocks/>
          </p:cNvSpPr>
          <p:nvPr/>
        </p:nvSpPr>
        <p:spPr>
          <a:xfrm>
            <a:off x="3042058" y="376493"/>
            <a:ext cx="10363200" cy="1143000"/>
          </a:xfrm>
          <a:prstGeom prst="rect">
            <a:avLst/>
          </a:prstGeom>
          <a:noFill/>
          <a:ln>
            <a:noFill/>
          </a:ln>
        </p:spPr>
        <p:txBody>
          <a:bodyPr vert="horz" wrap="none" lIns="0" tIns="0" rIns="0" bIns="0" anchor="t" anchorCtr="0" compatLnSpc="0">
            <a:spAutoFit/>
          </a:bodyPr>
          <a:lst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a:lstStyle>
          <a:p>
            <a:pPr defTabSz="829544" hangingPunct="0">
              <a:defRPr sz="1800" b="0" i="0" u="none" strike="noStrike" kern="0" cap="none" spc="0" baseline="0">
                <a:solidFill>
                  <a:srgbClr val="000000"/>
                </a:solidFill>
                <a:uFillTx/>
              </a:defRPr>
            </a:pPr>
            <a:r>
              <a:rPr lang="en-GB" sz="2359" b="1" kern="0" dirty="0" smtClean="0">
                <a:solidFill>
                  <a:srgbClr val="00AE00"/>
                </a:solidFill>
                <a:latin typeface="Arial" pitchFamily="18"/>
                <a:ea typeface="Microsoft YaHei" pitchFamily="2"/>
                <a:cs typeface="Mangal" pitchFamily="2"/>
              </a:rPr>
              <a:t>CONSEQUENCES INATTENDUES DE L'ARBORESCENCE</a:t>
            </a:r>
            <a:endParaRPr lang="en-GB" sz="2359" b="1" kern="0" dirty="0">
              <a:solidFill>
                <a:srgbClr val="00AE00"/>
              </a:solidFill>
              <a:latin typeface="Arial" pitchFamily="18"/>
              <a:ea typeface="Microsoft YaHei" pitchFamily="2"/>
              <a:cs typeface="Mangal" pitchFamily="2"/>
            </a:endParaRPr>
          </a:p>
        </p:txBody>
      </p:sp>
      <p:pic>
        <p:nvPicPr>
          <p:cNvPr id="20" name="Image 19"/>
          <p:cNvPicPr>
            <a:picLocks noChangeAspect="1"/>
          </p:cNvPicPr>
          <p:nvPr/>
        </p:nvPicPr>
        <p:blipFill>
          <a:blip r:embed="rId3">
            <a:clrChange>
              <a:clrFrom>
                <a:srgbClr val="F0FCF0"/>
              </a:clrFrom>
              <a:clrTo>
                <a:srgbClr val="F0FCF0">
                  <a:alpha val="0"/>
                </a:srgbClr>
              </a:clrTo>
            </a:clrChange>
            <a:extLst>
              <a:ext uri="{28A0092B-C50C-407E-A947-70E740481C1C}">
                <a14:useLocalDpi xmlns:a14="http://schemas.microsoft.com/office/drawing/2010/main" val="0"/>
              </a:ext>
            </a:extLst>
          </a:blip>
          <a:stretch>
            <a:fillRect/>
          </a:stretch>
        </p:blipFill>
        <p:spPr>
          <a:xfrm>
            <a:off x="4440299" y="2133870"/>
            <a:ext cx="2604863" cy="2030563"/>
          </a:xfrm>
          <a:prstGeom prst="rect">
            <a:avLst/>
          </a:prstGeom>
        </p:spPr>
      </p:pic>
      <p:pic>
        <p:nvPicPr>
          <p:cNvPr id="21" name="Image 20"/>
          <p:cNvPicPr>
            <a:picLocks noChangeAspect="1"/>
          </p:cNvPicPr>
          <p:nvPr/>
        </p:nvPicPr>
        <p:blipFill>
          <a:blip r:embed="rId4">
            <a:clrChange>
              <a:clrFrom>
                <a:srgbClr val="FFFFFF"/>
              </a:clrFrom>
              <a:clrTo>
                <a:srgbClr val="FFFFFF">
                  <a:alpha val="0"/>
                </a:srgbClr>
              </a:clrTo>
            </a:clrChange>
          </a:blip>
          <a:stretch>
            <a:fillRect/>
          </a:stretch>
        </p:blipFill>
        <p:spPr>
          <a:xfrm>
            <a:off x="-149968" y="-65424"/>
            <a:ext cx="3263097" cy="2026834"/>
          </a:xfrm>
          <a:prstGeom prst="rect">
            <a:avLst/>
          </a:prstGeom>
        </p:spPr>
      </p:pic>
      <p:pic>
        <p:nvPicPr>
          <p:cNvPr id="1026" name="Picture 2" descr="Résultat de recherche d'images pour &quot;faire plusieurs choses en même temps&quo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72873" y="4711943"/>
            <a:ext cx="1872239" cy="2144780"/>
          </a:xfrm>
          <a:prstGeom prst="rect">
            <a:avLst/>
          </a:prstGeom>
          <a:noFill/>
          <a:extLst>
            <a:ext uri="{909E8E84-426E-40dd-AFC4-6F175D3DCCD1}">
              <a14:hiddenFill xmlns:a14="http://schemas.microsoft.com/office/drawing/2010/main">
                <a:solidFill>
                  <a:srgbClr val="FFFFFF"/>
                </a:solidFill>
              </a14:hiddenFill>
            </a:ext>
          </a:extLst>
        </p:spPr>
      </p:pic>
      <p:pic>
        <p:nvPicPr>
          <p:cNvPr id="18" name="Imag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34625" y="6530709"/>
            <a:ext cx="1857375" cy="266700"/>
          </a:xfrm>
          <a:prstGeom prst="rect">
            <a:avLst/>
          </a:prstGeom>
        </p:spPr>
      </p:pic>
    </p:spTree>
    <p:extLst>
      <p:ext uri="{BB962C8B-B14F-4D97-AF65-F5344CB8AC3E}">
        <p14:creationId xmlns:p14="http://schemas.microsoft.com/office/powerpoint/2010/main" val="295325242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noProof="1" smtClean="0"/>
              <a:t>UN FONCTIONNEMENT AFFECTIF SPECIFIQUE</a:t>
            </a:r>
            <a:endParaRPr lang="fr-FR" noProof="1"/>
          </a:p>
        </p:txBody>
      </p:sp>
      <p:sp>
        <p:nvSpPr>
          <p:cNvPr id="4" name="Espace réservé du pied de page 3"/>
          <p:cNvSpPr txBox="1">
            <a:spLocks/>
          </p:cNvSpPr>
          <p:nvPr/>
        </p:nvSpPr>
        <p:spPr>
          <a:xfrm>
            <a:off x="13955" y="6486933"/>
            <a:ext cx="2049597" cy="25443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smtClean="0"/>
              <a:t>C. BAYER - E. LEBRUN</a:t>
            </a:r>
            <a:endParaRPr lang="en-US" sz="1100"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34625" y="6530709"/>
            <a:ext cx="1857375" cy="266700"/>
          </a:xfrm>
          <a:prstGeom prst="rect">
            <a:avLst/>
          </a:prstGeom>
        </p:spPr>
      </p:pic>
    </p:spTree>
    <p:extLst>
      <p:ext uri="{BB962C8B-B14F-4D97-AF65-F5344CB8AC3E}">
        <p14:creationId xmlns:p14="http://schemas.microsoft.com/office/powerpoint/2010/main" val="149615999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spcBef>
                <a:spcPct val="50000"/>
              </a:spcBef>
            </a:pPr>
            <a:r>
              <a:rPr lang="fr-FR" b="1" dirty="0">
                <a:solidFill>
                  <a:schemeClr val="tx2"/>
                </a:solidFill>
                <a:latin typeface="Arial" panose="020B0604020202020204" pitchFamily="34" charset="0"/>
                <a:cs typeface="Arial" panose="020B0604020202020204" pitchFamily="34" charset="0"/>
              </a:rPr>
              <a:t>La </a:t>
            </a:r>
            <a:r>
              <a:rPr lang="fr-FR" b="1" dirty="0" err="1">
                <a:solidFill>
                  <a:schemeClr val="tx2"/>
                </a:solidFill>
                <a:latin typeface="Arial" panose="020B0604020202020204" pitchFamily="34" charset="0"/>
                <a:cs typeface="Arial" panose="020B0604020202020204" pitchFamily="34" charset="0"/>
              </a:rPr>
              <a:t>dyssynchronie</a:t>
            </a:r>
            <a:r>
              <a:rPr lang="fr-FR" b="1" dirty="0">
                <a:solidFill>
                  <a:schemeClr val="tx2"/>
                </a:solidFill>
                <a:latin typeface="Arial" panose="020B0604020202020204" pitchFamily="34" charset="0"/>
                <a:cs typeface="Arial" panose="020B0604020202020204" pitchFamily="34" charset="0"/>
              </a:rPr>
              <a:t>    - </a:t>
            </a:r>
            <a:r>
              <a:rPr lang="fr-FR" b="1" dirty="0" smtClean="0">
                <a:solidFill>
                  <a:schemeClr val="tx2"/>
                </a:solidFill>
                <a:latin typeface="Arial" panose="020B0604020202020204" pitchFamily="34" charset="0"/>
                <a:cs typeface="Arial" panose="020B0604020202020204" pitchFamily="34" charset="0"/>
              </a:rPr>
              <a:t> </a:t>
            </a:r>
            <a:r>
              <a:rPr lang="fr-FR" i="1" dirty="0" smtClean="0">
                <a:solidFill>
                  <a:schemeClr val="tx2"/>
                </a:solidFill>
                <a:latin typeface="Arial" panose="020B0604020202020204" pitchFamily="34" charset="0"/>
                <a:cs typeface="Arial" panose="020B0604020202020204" pitchFamily="34" charset="0"/>
              </a:rPr>
              <a:t>Age </a:t>
            </a:r>
            <a:r>
              <a:rPr lang="fr-FR" i="1" dirty="0">
                <a:solidFill>
                  <a:schemeClr val="tx2"/>
                </a:solidFill>
                <a:latin typeface="Arial" panose="020B0604020202020204" pitchFamily="34" charset="0"/>
                <a:cs typeface="Arial" panose="020B0604020202020204" pitchFamily="34" charset="0"/>
              </a:rPr>
              <a:t>réel, Age intellectuel, Age </a:t>
            </a:r>
            <a:r>
              <a:rPr lang="fr-FR" i="1" dirty="0" smtClean="0">
                <a:solidFill>
                  <a:schemeClr val="tx2"/>
                </a:solidFill>
                <a:latin typeface="Arial" panose="020B0604020202020204" pitchFamily="34" charset="0"/>
                <a:cs typeface="Arial" panose="020B0604020202020204" pitchFamily="34" charset="0"/>
              </a:rPr>
              <a:t>refuge</a:t>
            </a:r>
          </a:p>
          <a:p>
            <a:pPr marL="68580" indent="0">
              <a:spcBef>
                <a:spcPct val="50000"/>
              </a:spcBef>
              <a:buNone/>
            </a:pPr>
            <a:endParaRPr lang="fr-FR" sz="1200" i="1" dirty="0">
              <a:solidFill>
                <a:schemeClr val="tx2"/>
              </a:solidFill>
              <a:latin typeface="Arial" panose="020B0604020202020204" pitchFamily="34" charset="0"/>
              <a:cs typeface="Arial" panose="020B0604020202020204" pitchFamily="34" charset="0"/>
            </a:endParaRPr>
          </a:p>
          <a:p>
            <a:pPr>
              <a:spcBef>
                <a:spcPct val="50000"/>
              </a:spcBef>
            </a:pPr>
            <a:endParaRPr lang="fr-FR" altLang="fr-FR" b="1" dirty="0">
              <a:cs typeface="Arial" panose="020B0604020202020204" pitchFamily="34" charset="0"/>
            </a:endParaRPr>
          </a:p>
          <a:p>
            <a:pPr marL="0" indent="0">
              <a:spcBef>
                <a:spcPct val="50000"/>
              </a:spcBef>
              <a:buNone/>
            </a:pPr>
            <a:endParaRPr lang="fr-FR" dirty="0">
              <a:solidFill>
                <a:schemeClr val="bg1"/>
              </a:solidFill>
            </a:endParaRPr>
          </a:p>
        </p:txBody>
      </p:sp>
      <p:sp>
        <p:nvSpPr>
          <p:cNvPr id="2" name="Espace réservé du pied de page 1"/>
          <p:cNvSpPr>
            <a:spLocks noGrp="1"/>
          </p:cNvSpPr>
          <p:nvPr>
            <p:ph type="ftr" sz="quarter" idx="11"/>
          </p:nvPr>
        </p:nvSpPr>
        <p:spPr>
          <a:xfrm>
            <a:off x="20053" y="6613712"/>
            <a:ext cx="5943600" cy="228600"/>
          </a:xfrm>
        </p:spPr>
        <p:txBody>
          <a:bodyPr/>
          <a:lstStyle/>
          <a:p>
            <a:r>
              <a:rPr lang="fr-FR" smtClean="0">
                <a:solidFill>
                  <a:srgbClr val="9A5315"/>
                </a:solidFill>
              </a:rPr>
              <a:t>JF. LAURENT</a:t>
            </a:r>
            <a:endParaRPr lang="fr-FR" dirty="0">
              <a:solidFill>
                <a:srgbClr val="9A5315"/>
              </a:solidFill>
            </a:endParaRPr>
          </a:p>
        </p:txBody>
      </p:sp>
      <p:pic>
        <p:nvPicPr>
          <p:cNvPr id="5" name="Image 4"/>
          <p:cNvPicPr>
            <a:picLocks noChangeAspect="1"/>
          </p:cNvPicPr>
          <p:nvPr/>
        </p:nvPicPr>
        <p:blipFill>
          <a:blip r:embed="rId2">
            <a:clrChange>
              <a:clrFrom>
                <a:srgbClr val="FCFEFC"/>
              </a:clrFrom>
              <a:clrTo>
                <a:srgbClr val="FCFEFC">
                  <a:alpha val="0"/>
                </a:srgbClr>
              </a:clrTo>
            </a:clrChange>
          </a:blip>
          <a:stretch>
            <a:fillRect/>
          </a:stretch>
        </p:blipFill>
        <p:spPr>
          <a:xfrm>
            <a:off x="10462140" y="4437112"/>
            <a:ext cx="1322947" cy="1688738"/>
          </a:xfrm>
          <a:prstGeom prst="rect">
            <a:avLst/>
          </a:prstGeom>
        </p:spPr>
      </p:pic>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4625" y="6530709"/>
            <a:ext cx="1857375" cy="266700"/>
          </a:xfrm>
          <a:prstGeom prst="rect">
            <a:avLst/>
          </a:prstGeom>
        </p:spPr>
      </p:pic>
    </p:spTree>
    <p:extLst>
      <p:ext uri="{BB962C8B-B14F-4D97-AF65-F5344CB8AC3E}">
        <p14:creationId xmlns:p14="http://schemas.microsoft.com/office/powerpoint/2010/main" val="283861313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5368" y="142592"/>
            <a:ext cx="5905872" cy="606002"/>
          </a:xfrm>
        </p:spPr>
        <p:txBody>
          <a:bodyPr>
            <a:normAutofit/>
          </a:bodyPr>
          <a:lstStyle/>
          <a:p>
            <a:pPr algn="l" defTabSz="914400">
              <a:lnSpc>
                <a:spcPct val="90000"/>
              </a:lnSpc>
              <a:spcBef>
                <a:spcPts val="0"/>
              </a:spcBef>
              <a:buNone/>
            </a:pPr>
            <a:r>
              <a:rPr lang="fr-FR" b="1" noProof="1" smtClean="0">
                <a:solidFill>
                  <a:schemeClr val="accent3">
                    <a:lumMod val="75000"/>
                  </a:schemeClr>
                </a:solidFill>
                <a:latin typeface="Calibri" panose="020F0502020204030204" pitchFamily="34" charset="0"/>
              </a:rPr>
              <a:t>UNE QUESTION DE VOCABULAIRE </a:t>
            </a:r>
            <a:endParaRPr lang="fr-FR" b="1" noProof="1">
              <a:solidFill>
                <a:schemeClr val="accent3">
                  <a:lumMod val="75000"/>
                </a:schemeClr>
              </a:solidFill>
              <a:latin typeface="Calibri" panose="020F0502020204030204" pitchFamily="34" charset="0"/>
            </a:endParaRPr>
          </a:p>
        </p:txBody>
      </p:sp>
      <p:sp>
        <p:nvSpPr>
          <p:cNvPr id="3" name="Espace réservé du texte 2"/>
          <p:cNvSpPr>
            <a:spLocks noGrp="1"/>
          </p:cNvSpPr>
          <p:nvPr>
            <p:ph type="body" sz="half" idx="2"/>
          </p:nvPr>
        </p:nvSpPr>
        <p:spPr>
          <a:xfrm>
            <a:off x="6479933" y="148617"/>
            <a:ext cx="5465644" cy="3559269"/>
          </a:xfrm>
        </p:spPr>
        <p:txBody>
          <a:bodyPr>
            <a:noAutofit/>
          </a:bodyPr>
          <a:lstStyle/>
          <a:p>
            <a:pPr algn="just"/>
            <a:r>
              <a:rPr lang="fr-FR" sz="2800" dirty="0">
                <a:latin typeface="Calibri" panose="020F0502020204030204" pitchFamily="34" charset="0"/>
              </a:rPr>
              <a:t>La variété des termes et expressions utilisées </a:t>
            </a:r>
            <a:r>
              <a:rPr lang="fr-FR" sz="2800" dirty="0" smtClean="0">
                <a:latin typeface="Calibri" panose="020F0502020204030204" pitchFamily="34" charset="0"/>
              </a:rPr>
              <a:t>montre </a:t>
            </a:r>
            <a:r>
              <a:rPr lang="fr-FR" sz="2800" dirty="0">
                <a:latin typeface="Calibri" panose="020F0502020204030204" pitchFamily="34" charset="0"/>
              </a:rPr>
              <a:t>combien cette problématique est délicate </a:t>
            </a:r>
          </a:p>
          <a:p>
            <a:pPr algn="just"/>
            <a:r>
              <a:rPr lang="fr-FR" sz="2800" dirty="0" smtClean="0">
                <a:latin typeface="Calibri" panose="020F0502020204030204" pitchFamily="34" charset="0"/>
              </a:rPr>
              <a:t>Les </a:t>
            </a:r>
            <a:r>
              <a:rPr lang="fr-FR" sz="2800" dirty="0">
                <a:latin typeface="Calibri" panose="020F0502020204030204" pitchFamily="34" charset="0"/>
              </a:rPr>
              <a:t>difficultés résident sur le choix d’un terme qui rend compte de la réalité complexe </a:t>
            </a:r>
            <a:r>
              <a:rPr lang="fr-FR" sz="2800" dirty="0" smtClean="0">
                <a:latin typeface="Calibri" panose="020F0502020204030204" pitchFamily="34" charset="0"/>
              </a:rPr>
              <a:t>de ce mode de fonctionnement,</a:t>
            </a:r>
            <a:endParaRPr lang="fr-FR" sz="2800" dirty="0">
              <a:latin typeface="Calibri" panose="020F0502020204030204" pitchFamily="34" charset="0"/>
            </a:endParaRPr>
          </a:p>
          <a:p>
            <a:pPr algn="just"/>
            <a:r>
              <a:rPr lang="fr-FR" sz="2800" dirty="0" smtClean="0">
                <a:latin typeface="Calibri" panose="020F0502020204030204" pitchFamily="34" charset="0"/>
              </a:rPr>
              <a:t>L’intelligence </a:t>
            </a:r>
            <a:r>
              <a:rPr lang="fr-FR" sz="2800" dirty="0">
                <a:latin typeface="Calibri" panose="020F0502020204030204" pitchFamily="34" charset="0"/>
              </a:rPr>
              <a:t>en effet  ne  se  réduit pas à un chiffre de QI</a:t>
            </a:r>
          </a:p>
          <a:p>
            <a:endParaRPr lang="fr-FR" sz="2000" dirty="0">
              <a:latin typeface="Calibri" panose="020F0502020204030204" pitchFamily="34" charset="0"/>
            </a:endParaRPr>
          </a:p>
        </p:txBody>
      </p:sp>
      <p:sp>
        <p:nvSpPr>
          <p:cNvPr id="4" name="Espace réservé du pied de page 3"/>
          <p:cNvSpPr>
            <a:spLocks noGrp="1"/>
          </p:cNvSpPr>
          <p:nvPr>
            <p:ph type="ftr" sz="quarter" idx="11"/>
          </p:nvPr>
        </p:nvSpPr>
        <p:spPr>
          <a:xfrm>
            <a:off x="0" y="6633882"/>
            <a:ext cx="2279576" cy="365125"/>
          </a:xfrm>
        </p:spPr>
        <p:txBody>
          <a:bodyPr/>
          <a:lstStyle/>
          <a:p>
            <a:r>
              <a:rPr lang="en-US" smtClean="0"/>
              <a:t>JF. LAURENT</a:t>
            </a:r>
            <a:endParaRPr lang="en-US" dirty="0"/>
          </a:p>
        </p:txBody>
      </p:sp>
      <p:sp>
        <p:nvSpPr>
          <p:cNvPr id="5" name="Rectangle arrondi 4"/>
          <p:cNvSpPr/>
          <p:nvPr/>
        </p:nvSpPr>
        <p:spPr>
          <a:xfrm>
            <a:off x="12344400" y="152400"/>
            <a:ext cx="1295400" cy="65532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defTabSz="914400">
              <a:buNone/>
            </a:pPr>
            <a:r>
              <a:rPr lang="fr-FR" sz="1200" b="1" i="1" noProof="1" smtClean="0">
                <a:latin typeface="Arial"/>
                <a:ea typeface="+mn-ea"/>
                <a:cs typeface="Arial"/>
              </a:rPr>
              <a:t>REMARQUE :</a:t>
            </a:r>
          </a:p>
          <a:p>
            <a:pPr algn="l" defTabSz="914400">
              <a:buNone/>
            </a:pPr>
            <a:r>
              <a:rPr lang="fr-FR" sz="1200" b="0" i="1" noProof="1" smtClean="0">
                <a:latin typeface="Arial"/>
                <a:ea typeface="+mn-ea"/>
                <a:cs typeface="Arial"/>
              </a:rPr>
              <a:t>Pour modifier les images sur cette diapositive, sélectionnez une image et supprimez-la. Cliquez ensuite sur l’icône Insérer une image</a:t>
            </a:r>
          </a:p>
          <a:p>
            <a:pPr algn="l" defTabSz="914400">
              <a:buNone/>
            </a:pPr>
            <a:r>
              <a:rPr lang="fr-FR" sz="1200" b="0" i="1" noProof="1" smtClean="0">
                <a:latin typeface="Arial"/>
                <a:ea typeface="+mn-ea"/>
                <a:cs typeface="Arial"/>
              </a:rPr>
              <a:t>dans l’espace réservé pour insérer votre propre image.</a:t>
            </a:r>
            <a:endParaRPr lang="fr-FR" sz="1200" b="0" i="1" noProof="1">
              <a:latin typeface="Arial"/>
              <a:ea typeface="+mn-ea"/>
              <a:cs typeface="Arial"/>
            </a:endParaRPr>
          </a:p>
        </p:txBody>
      </p:sp>
      <p:pic>
        <p:nvPicPr>
          <p:cNvPr id="7" name="Picture 2" descr="Pourquoi ne dirait-on pas &quot;surdoué&quot;, quand ce mot est totalement décomplexé hors du domaine intellectuel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5134"/>
            <a:ext cx="6450172" cy="5850466"/>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p:cNvPicPr>
            <a:picLocks noChangeAspect="1"/>
          </p:cNvPicPr>
          <p:nvPr/>
        </p:nvPicPr>
        <p:blipFill>
          <a:blip r:embed="rId3" cstate="print">
            <a:clrChange>
              <a:clrFrom>
                <a:srgbClr val="FFFEE8"/>
              </a:clrFrom>
              <a:clrTo>
                <a:srgbClr val="FFFEE8">
                  <a:alpha val="0"/>
                </a:srgbClr>
              </a:clrTo>
            </a:clrChange>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tretch>
            <a:fillRect/>
          </a:stretch>
        </p:blipFill>
        <p:spPr>
          <a:xfrm>
            <a:off x="6450172" y="4008132"/>
            <a:ext cx="3744416" cy="2808312"/>
          </a:xfrm>
          <a:prstGeom prst="rect">
            <a:avLst/>
          </a:prstGeom>
        </p:spPr>
      </p:pic>
      <p:pic>
        <p:nvPicPr>
          <p:cNvPr id="9" name="Imag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87613" y="6580159"/>
            <a:ext cx="1857375" cy="266700"/>
          </a:xfrm>
          <a:prstGeom prst="rect">
            <a:avLst/>
          </a:prstGeom>
        </p:spPr>
      </p:pic>
    </p:spTree>
    <p:extLst>
      <p:ext uri="{BB962C8B-B14F-4D97-AF65-F5344CB8AC3E}">
        <p14:creationId xmlns:p14="http://schemas.microsoft.com/office/powerpoint/2010/main" val="2333893970"/>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re 5"/>
          <p:cNvSpPr>
            <a:spLocks noGrp="1"/>
          </p:cNvSpPr>
          <p:nvPr>
            <p:ph type="title"/>
          </p:nvPr>
        </p:nvSpPr>
        <p:spPr>
          <a:xfrm>
            <a:off x="3831566" y="118555"/>
            <a:ext cx="4464496" cy="857201"/>
          </a:xfrm>
          <a:prstGeom prst="roundRect">
            <a:avLst/>
          </a:prstGeom>
          <a:solidFill>
            <a:schemeClr val="bg2"/>
          </a:solidFill>
          <a:ln/>
        </p:spPr>
        <p:style>
          <a:lnRef idx="1">
            <a:schemeClr val="accent4"/>
          </a:lnRef>
          <a:fillRef idx="3">
            <a:schemeClr val="accent4"/>
          </a:fillRef>
          <a:effectRef idx="2">
            <a:schemeClr val="accent4"/>
          </a:effectRef>
          <a:fontRef idx="minor">
            <a:schemeClr val="lt1"/>
          </a:fontRef>
        </p:style>
        <p:txBody>
          <a:bodyPr rtlCol="0" anchor="ctr">
            <a:normAutofit/>
          </a:bodyPr>
          <a:lstStyle/>
          <a:p>
            <a:pPr algn="ctr"/>
            <a:r>
              <a:rPr lang="fr-FR" sz="2400" dirty="0">
                <a:solidFill>
                  <a:schemeClr val="tx1"/>
                </a:solidFill>
                <a:effectLst>
                  <a:outerShdw blurRad="50800" dist="38100" dir="2700000" algn="tl" rotWithShape="0">
                    <a:prstClr val="black">
                      <a:alpha val="40000"/>
                    </a:prstClr>
                  </a:outerShdw>
                </a:effectLst>
              </a:rPr>
              <a:t> </a:t>
            </a:r>
            <a:r>
              <a:rPr lang="fr-FR" sz="3200" b="1" dirty="0">
                <a:solidFill>
                  <a:schemeClr val="tx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La dyssynchronie </a:t>
            </a:r>
          </a:p>
        </p:txBody>
      </p:sp>
      <p:sp>
        <p:nvSpPr>
          <p:cNvPr id="7" name="Espace réservé du contenu 6"/>
          <p:cNvSpPr>
            <a:spLocks noGrp="1"/>
          </p:cNvSpPr>
          <p:nvPr>
            <p:ph idx="1"/>
          </p:nvPr>
        </p:nvSpPr>
        <p:spPr>
          <a:xfrm>
            <a:off x="221814" y="1159796"/>
            <a:ext cx="11683999" cy="900532"/>
          </a:xfrm>
          <a:prstGeom prst="rect">
            <a:avLst/>
          </a:prstGeom>
        </p:spPr>
        <p:txBody>
          <a:bodyPr>
            <a:normAutofit fontScale="92500" lnSpcReduction="10000"/>
          </a:bodyPr>
          <a:lstStyle/>
          <a:p>
            <a:pPr algn="ctr">
              <a:buNone/>
            </a:pPr>
            <a:r>
              <a:rPr lang="fr-FR" sz="2000" i="1" cap="none" dirty="0" smtClean="0">
                <a:latin typeface="Arial" panose="020B0604020202020204" pitchFamily="34" charset="0"/>
                <a:cs typeface="Arial" panose="020B0604020202020204" pitchFamily="34" charset="0"/>
              </a:rPr>
              <a:t>Terme de Jean-Charles Terrassier qui désigne les différents décalages qui coexistent chez l’EIP </a:t>
            </a:r>
          </a:p>
          <a:p>
            <a:pPr algn="ctr">
              <a:buNone/>
            </a:pPr>
            <a:r>
              <a:rPr lang="fr-FR" sz="2600" i="1" cap="none" dirty="0" smtClean="0">
                <a:latin typeface="Arial" panose="020B0604020202020204" pitchFamily="34" charset="0"/>
                <a:cs typeface="Arial" panose="020B0604020202020204" pitchFamily="34" charset="0"/>
              </a:rPr>
              <a:t>la </a:t>
            </a:r>
            <a:r>
              <a:rPr lang="fr-FR" sz="2600" i="1" cap="none" dirty="0" err="1" smtClean="0">
                <a:latin typeface="Arial" panose="020B0604020202020204" pitchFamily="34" charset="0"/>
                <a:cs typeface="Arial" panose="020B0604020202020204" pitchFamily="34" charset="0"/>
              </a:rPr>
              <a:t>dyssynchronie</a:t>
            </a:r>
            <a:r>
              <a:rPr lang="fr-FR" sz="2600" i="1" cap="none" dirty="0" smtClean="0">
                <a:latin typeface="Arial" panose="020B0604020202020204" pitchFamily="34" charset="0"/>
                <a:cs typeface="Arial" panose="020B0604020202020204" pitchFamily="34" charset="0"/>
              </a:rPr>
              <a:t> interne </a:t>
            </a:r>
            <a:endParaRPr lang="fr-FR" sz="2600" i="1" cap="none" dirty="0">
              <a:latin typeface="Arial" panose="020B0604020202020204" pitchFamily="34" charset="0"/>
              <a:cs typeface="Arial" panose="020B0604020202020204" pitchFamily="34" charset="0"/>
            </a:endParaRPr>
          </a:p>
        </p:txBody>
      </p:sp>
      <p:sp>
        <p:nvSpPr>
          <p:cNvPr id="3" name="Espace réservé du pied de page 2"/>
          <p:cNvSpPr>
            <a:spLocks noGrp="1"/>
          </p:cNvSpPr>
          <p:nvPr>
            <p:ph type="ftr" sz="quarter" idx="11"/>
          </p:nvPr>
        </p:nvSpPr>
        <p:spPr>
          <a:xfrm>
            <a:off x="120213" y="6613104"/>
            <a:ext cx="5943600" cy="228600"/>
          </a:xfrm>
        </p:spPr>
        <p:txBody>
          <a:bodyPr/>
          <a:lstStyle/>
          <a:p>
            <a:r>
              <a:rPr lang="fr-FR" smtClean="0">
                <a:solidFill>
                  <a:srgbClr val="9A5315"/>
                </a:solidFill>
              </a:rPr>
              <a:t>JF. LAURENT</a:t>
            </a:r>
            <a:endParaRPr lang="fr-FR" dirty="0">
              <a:solidFill>
                <a:srgbClr val="9A5315"/>
              </a:solidFill>
            </a:endParaRPr>
          </a:p>
        </p:txBody>
      </p:sp>
      <p:graphicFrame>
        <p:nvGraphicFramePr>
          <p:cNvPr id="8" name="Diagramme 7"/>
          <p:cNvGraphicFramePr/>
          <p:nvPr>
            <p:extLst>
              <p:ext uri="{D42A27DB-BD31-4B8C-83A1-F6EECF244321}">
                <p14:modId xmlns:p14="http://schemas.microsoft.com/office/powerpoint/2010/main" val="1328216930"/>
              </p:ext>
            </p:extLst>
          </p:nvPr>
        </p:nvGraphicFramePr>
        <p:xfrm>
          <a:off x="1256863" y="2174145"/>
          <a:ext cx="9613900" cy="8334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ZoneTexte 10"/>
          <p:cNvSpPr txBox="1"/>
          <p:nvPr/>
        </p:nvSpPr>
        <p:spPr>
          <a:xfrm>
            <a:off x="1698949" y="3021516"/>
            <a:ext cx="10493051" cy="461665"/>
          </a:xfrm>
          <a:prstGeom prst="rect">
            <a:avLst/>
          </a:prstGeom>
          <a:noFill/>
        </p:spPr>
        <p:txBody>
          <a:bodyPr wrap="square" rtlCol="0">
            <a:spAutoFit/>
          </a:bodyPr>
          <a:lstStyle/>
          <a:p>
            <a:r>
              <a:rPr lang="fr-FR" sz="2400" b="1" dirty="0">
                <a:solidFill>
                  <a:schemeClr val="accent4">
                    <a:lumMod val="50000"/>
                  </a:schemeClr>
                </a:solidFill>
                <a:latin typeface="Arial" panose="020B0604020202020204" pitchFamily="34" charset="0"/>
                <a:cs typeface="Arial" panose="020B0604020202020204" pitchFamily="34" charset="0"/>
              </a:rPr>
              <a:t>Age refuge 	         </a:t>
            </a:r>
            <a:r>
              <a:rPr lang="fr-FR" sz="2400" b="1" dirty="0" smtClean="0">
                <a:solidFill>
                  <a:schemeClr val="accent4">
                    <a:lumMod val="50000"/>
                  </a:schemeClr>
                </a:solidFill>
                <a:latin typeface="Arial" panose="020B0604020202020204" pitchFamily="34" charset="0"/>
                <a:cs typeface="Arial" panose="020B0604020202020204" pitchFamily="34" charset="0"/>
              </a:rPr>
              <a:t>            Age </a:t>
            </a:r>
            <a:r>
              <a:rPr lang="fr-FR" sz="2400" b="1" dirty="0">
                <a:solidFill>
                  <a:schemeClr val="accent4">
                    <a:lumMod val="50000"/>
                  </a:schemeClr>
                </a:solidFill>
                <a:latin typeface="Arial" panose="020B0604020202020204" pitchFamily="34" charset="0"/>
                <a:cs typeface="Arial" panose="020B0604020202020204" pitchFamily="34" charset="0"/>
              </a:rPr>
              <a:t>réel		</a:t>
            </a:r>
            <a:r>
              <a:rPr lang="fr-FR" sz="2400" b="1" dirty="0" smtClean="0">
                <a:solidFill>
                  <a:schemeClr val="accent4">
                    <a:lumMod val="50000"/>
                  </a:schemeClr>
                </a:solidFill>
                <a:latin typeface="Arial" panose="020B0604020202020204" pitchFamily="34" charset="0"/>
                <a:cs typeface="Arial" panose="020B0604020202020204" pitchFamily="34" charset="0"/>
              </a:rPr>
              <a:t>Age </a:t>
            </a:r>
            <a:r>
              <a:rPr lang="fr-FR" sz="2400" b="1" dirty="0">
                <a:solidFill>
                  <a:schemeClr val="accent4">
                    <a:lumMod val="50000"/>
                  </a:schemeClr>
                </a:solidFill>
                <a:latin typeface="Arial" panose="020B0604020202020204" pitchFamily="34" charset="0"/>
                <a:cs typeface="Arial" panose="020B0604020202020204" pitchFamily="34" charset="0"/>
              </a:rPr>
              <a:t>intellectuel </a:t>
            </a:r>
          </a:p>
        </p:txBody>
      </p:sp>
      <p:sp>
        <p:nvSpPr>
          <p:cNvPr id="13" name="Rectangle à coins arrondis 12"/>
          <p:cNvSpPr/>
          <p:nvPr/>
        </p:nvSpPr>
        <p:spPr>
          <a:xfrm>
            <a:off x="210731" y="3497140"/>
            <a:ext cx="3139070" cy="1728192"/>
          </a:xfrm>
          <a:prstGeom prst="roundRect">
            <a:avLst/>
          </a:prstGeom>
          <a:solidFill>
            <a:schemeClr val="accent3">
              <a:lumMod val="20000"/>
              <a:lumOff val="80000"/>
            </a:schemeClr>
          </a:solidFill>
          <a:ln>
            <a:solidFill>
              <a:srgbClr val="993366"/>
            </a:solidFill>
          </a:ln>
          <a:scene3d>
            <a:camera prst="orthographicFront"/>
            <a:lightRig rig="chilly" dir="t"/>
          </a:scene3d>
          <a:sp3d contourW="12700">
            <a:bevelT/>
            <a:contourClr>
              <a:schemeClr val="accent4">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80975">
              <a:buFont typeface="Arial" pitchFamily="34" charset="0"/>
              <a:buChar char="•"/>
            </a:pPr>
            <a:r>
              <a:rPr lang="fr-FR" dirty="0">
                <a:solidFill>
                  <a:schemeClr val="tx1"/>
                </a:solidFill>
                <a:latin typeface="Arial" panose="020B0604020202020204" pitchFamily="34" charset="0"/>
                <a:cs typeface="Arial" panose="020B0604020202020204" pitchFamily="34" charset="0"/>
              </a:rPr>
              <a:t> </a:t>
            </a:r>
            <a:r>
              <a:rPr lang="fr-FR" dirty="0" smtClean="0">
                <a:solidFill>
                  <a:schemeClr val="tx1"/>
                </a:solidFill>
                <a:latin typeface="Arial" panose="020B0604020202020204" pitchFamily="34" charset="0"/>
                <a:cs typeface="Arial" panose="020B0604020202020204" pitchFamily="34" charset="0"/>
              </a:rPr>
              <a:t>Comportement bébé </a:t>
            </a:r>
            <a:endParaRPr lang="fr-FR" dirty="0">
              <a:solidFill>
                <a:schemeClr val="tx1"/>
              </a:solidFill>
              <a:latin typeface="Arial" panose="020B0604020202020204" pitchFamily="34" charset="0"/>
              <a:cs typeface="Arial" panose="020B0604020202020204" pitchFamily="34" charset="0"/>
            </a:endParaRPr>
          </a:p>
          <a:p>
            <a:pPr marL="266700" indent="-266700">
              <a:buFont typeface="Arial" pitchFamily="34" charset="0"/>
              <a:buChar char="•"/>
            </a:pPr>
            <a:r>
              <a:rPr lang="fr-FR" dirty="0">
                <a:solidFill>
                  <a:schemeClr val="tx1"/>
                </a:solidFill>
                <a:latin typeface="Arial" panose="020B0604020202020204" pitchFamily="34" charset="0"/>
                <a:cs typeface="Arial" panose="020B0604020202020204" pitchFamily="34" charset="0"/>
              </a:rPr>
              <a:t>En demande d’affection</a:t>
            </a:r>
          </a:p>
          <a:p>
            <a:pPr marL="266700" indent="-266700">
              <a:buFont typeface="Arial" pitchFamily="34" charset="0"/>
              <a:buChar char="•"/>
            </a:pPr>
            <a:r>
              <a:rPr lang="fr-FR" dirty="0">
                <a:solidFill>
                  <a:schemeClr val="tx1"/>
                </a:solidFill>
                <a:latin typeface="Arial" panose="020B0604020202020204" pitchFamily="34" charset="0"/>
                <a:cs typeface="Arial" panose="020B0604020202020204" pitchFamily="34" charset="0"/>
              </a:rPr>
              <a:t>Joue avec les plus jeunes</a:t>
            </a:r>
            <a:r>
              <a:rPr lang="fr-FR" sz="1600" dirty="0">
                <a:solidFill>
                  <a:schemeClr val="tx1"/>
                </a:solidFill>
                <a:latin typeface="Arial" panose="020B0604020202020204" pitchFamily="34" charset="0"/>
                <a:cs typeface="Arial" panose="020B0604020202020204" pitchFamily="34" charset="0"/>
              </a:rPr>
              <a:t> </a:t>
            </a:r>
          </a:p>
        </p:txBody>
      </p:sp>
      <p:sp>
        <p:nvSpPr>
          <p:cNvPr id="14" name="Rectangle à coins arrondis 13"/>
          <p:cNvSpPr/>
          <p:nvPr/>
        </p:nvSpPr>
        <p:spPr>
          <a:xfrm>
            <a:off x="4669930" y="3644977"/>
            <a:ext cx="3052688" cy="1161447"/>
          </a:xfrm>
          <a:prstGeom prst="roundRect">
            <a:avLst/>
          </a:prstGeom>
          <a:solidFill>
            <a:schemeClr val="accent3">
              <a:lumMod val="20000"/>
              <a:lumOff val="80000"/>
            </a:schemeClr>
          </a:solidFill>
          <a:ln>
            <a:solidFill>
              <a:srgbClr val="993366"/>
            </a:solidFill>
          </a:ln>
          <a:scene3d>
            <a:camera prst="orthographicFront"/>
            <a:lightRig rig="chilly" dir="t"/>
          </a:scene3d>
          <a:sp3d contourW="12700">
            <a:bevelT/>
            <a:contourClr>
              <a:schemeClr val="accent4">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80975" algn="ctr">
              <a:buFont typeface="Arial" pitchFamily="34" charset="0"/>
              <a:buChar char="•"/>
            </a:pPr>
            <a:r>
              <a:rPr lang="fr-FR" dirty="0">
                <a:solidFill>
                  <a:schemeClr val="tx1"/>
                </a:solidFill>
              </a:rPr>
              <a:t> </a:t>
            </a:r>
            <a:r>
              <a:rPr lang="fr-FR" dirty="0">
                <a:solidFill>
                  <a:schemeClr val="tx1"/>
                </a:solidFill>
                <a:latin typeface="Arial" panose="020B0604020202020204" pitchFamily="34" charset="0"/>
                <a:cs typeface="Arial" panose="020B0604020202020204" pitchFamily="34" charset="0"/>
              </a:rPr>
              <a:t>Corps </a:t>
            </a:r>
            <a:r>
              <a:rPr lang="fr-FR" dirty="0" smtClean="0">
                <a:solidFill>
                  <a:schemeClr val="tx1"/>
                </a:solidFill>
                <a:latin typeface="Arial" panose="020B0604020202020204" pitchFamily="34" charset="0"/>
                <a:cs typeface="Arial" panose="020B0604020202020204" pitchFamily="34" charset="0"/>
              </a:rPr>
              <a:t>et besoins de </a:t>
            </a:r>
            <a:r>
              <a:rPr lang="fr-FR" dirty="0">
                <a:solidFill>
                  <a:schemeClr val="tx1"/>
                </a:solidFill>
                <a:latin typeface="Arial" panose="020B0604020202020204" pitchFamily="34" charset="0"/>
                <a:cs typeface="Arial" panose="020B0604020202020204" pitchFamily="34" charset="0"/>
              </a:rPr>
              <a:t>son âge  </a:t>
            </a:r>
          </a:p>
        </p:txBody>
      </p:sp>
      <p:sp>
        <p:nvSpPr>
          <p:cNvPr id="15" name="Rectangle à coins arrondis 14"/>
          <p:cNvSpPr/>
          <p:nvPr/>
        </p:nvSpPr>
        <p:spPr>
          <a:xfrm>
            <a:off x="8820640" y="3471783"/>
            <a:ext cx="3075599" cy="1728192"/>
          </a:xfrm>
          <a:prstGeom prst="roundRect">
            <a:avLst/>
          </a:prstGeom>
          <a:solidFill>
            <a:schemeClr val="accent3">
              <a:lumMod val="20000"/>
              <a:lumOff val="80000"/>
            </a:schemeClr>
          </a:solidFill>
          <a:ln>
            <a:solidFill>
              <a:srgbClr val="CC0066"/>
            </a:solidFill>
          </a:ln>
          <a:scene3d>
            <a:camera prst="orthographicFront"/>
            <a:lightRig rig="chilly" dir="t"/>
          </a:scene3d>
          <a:sp3d contourW="12700">
            <a:bevelT/>
            <a:contourClr>
              <a:schemeClr val="accent4">
                <a:lumMod val="60000"/>
                <a:lumOff val="4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80975">
              <a:buFont typeface="Arial" pitchFamily="34" charset="0"/>
              <a:buChar char="•"/>
            </a:pPr>
            <a:r>
              <a:rPr lang="fr-FR" dirty="0">
                <a:solidFill>
                  <a:schemeClr val="tx1"/>
                </a:solidFill>
              </a:rPr>
              <a:t> </a:t>
            </a:r>
            <a:r>
              <a:rPr lang="fr-FR" dirty="0">
                <a:solidFill>
                  <a:schemeClr val="tx1"/>
                </a:solidFill>
                <a:latin typeface="Arial" panose="020B0604020202020204" pitchFamily="34" charset="0"/>
                <a:cs typeface="Arial" panose="020B0604020202020204" pitchFamily="34" charset="0"/>
              </a:rPr>
              <a:t>Intérêts spécifiques</a:t>
            </a:r>
          </a:p>
          <a:p>
            <a:pPr marL="266700" indent="-266700">
              <a:buFont typeface="Arial" pitchFamily="34" charset="0"/>
              <a:buChar char="•"/>
            </a:pPr>
            <a:r>
              <a:rPr lang="fr-FR" dirty="0">
                <a:solidFill>
                  <a:schemeClr val="tx1"/>
                </a:solidFill>
                <a:latin typeface="Arial" panose="020B0604020202020204" pitchFamily="34" charset="0"/>
                <a:cs typeface="Arial" panose="020B0604020202020204" pitchFamily="34" charset="0"/>
              </a:rPr>
              <a:t>Raisonnement complexe</a:t>
            </a:r>
          </a:p>
          <a:p>
            <a:pPr marL="266700" indent="-266700">
              <a:buFont typeface="Arial" pitchFamily="34" charset="0"/>
              <a:buChar char="•"/>
            </a:pPr>
            <a:r>
              <a:rPr lang="fr-FR" dirty="0">
                <a:solidFill>
                  <a:schemeClr val="tx1"/>
                </a:solidFill>
                <a:latin typeface="Arial" panose="020B0604020202020204" pitchFamily="34" charset="0"/>
                <a:cs typeface="Arial" panose="020B0604020202020204" pitchFamily="34" charset="0"/>
              </a:rPr>
              <a:t>Complexité du questionnement</a:t>
            </a:r>
          </a:p>
        </p:txBody>
      </p:sp>
      <p:cxnSp>
        <p:nvCxnSpPr>
          <p:cNvPr id="4" name="Connecteur droit avec flèche 3"/>
          <p:cNvCxnSpPr/>
          <p:nvPr/>
        </p:nvCxnSpPr>
        <p:spPr>
          <a:xfrm>
            <a:off x="6196274" y="5682288"/>
            <a:ext cx="0" cy="12349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6" name="Connecteur droit avec flèche 5"/>
          <p:cNvCxnSpPr/>
          <p:nvPr/>
        </p:nvCxnSpPr>
        <p:spPr>
          <a:xfrm flipH="1">
            <a:off x="4069962" y="5744035"/>
            <a:ext cx="1837244" cy="74717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 name="ZoneTexte 1"/>
          <p:cNvSpPr txBox="1"/>
          <p:nvPr/>
        </p:nvSpPr>
        <p:spPr>
          <a:xfrm>
            <a:off x="2207567" y="5024170"/>
            <a:ext cx="7977414" cy="1138773"/>
          </a:xfrm>
          <a:prstGeom prst="rect">
            <a:avLst/>
          </a:prstGeom>
          <a:noFill/>
        </p:spPr>
        <p:txBody>
          <a:bodyPr wrap="square" rtlCol="0">
            <a:spAutoFit/>
          </a:bodyPr>
          <a:lstStyle/>
          <a:p>
            <a:pPr algn="ctr"/>
            <a:r>
              <a:rPr lang="fr-FR" sz="2400" dirty="0">
                <a:latin typeface="Arial" panose="020B0604020202020204" pitchFamily="34" charset="0"/>
                <a:cs typeface="Arial" panose="020B0604020202020204" pitchFamily="34" charset="0"/>
              </a:rPr>
              <a:t>La dyssynchronie sociale (externe) </a:t>
            </a:r>
          </a:p>
          <a:p>
            <a:r>
              <a:rPr lang="fr-FR" dirty="0">
                <a:latin typeface="Arial" panose="020B0604020202020204" pitchFamily="34" charset="0"/>
                <a:cs typeface="Arial" panose="020B0604020202020204" pitchFamily="34" charset="0"/>
              </a:rPr>
              <a:t>  </a:t>
            </a:r>
            <a:endParaRPr lang="fr-FR" dirty="0" smtClean="0">
              <a:latin typeface="Arial" panose="020B0604020202020204" pitchFamily="34" charset="0"/>
              <a:cs typeface="Arial" panose="020B0604020202020204" pitchFamily="34" charset="0"/>
            </a:endParaRPr>
          </a:p>
          <a:p>
            <a:endParaRPr lang="fr-FR" sz="800"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            </a:t>
            </a:r>
          </a:p>
        </p:txBody>
      </p:sp>
      <p:cxnSp>
        <p:nvCxnSpPr>
          <p:cNvPr id="10" name="Connecteur droit avec flèche 9"/>
          <p:cNvCxnSpPr/>
          <p:nvPr/>
        </p:nvCxnSpPr>
        <p:spPr>
          <a:xfrm>
            <a:off x="6528048" y="5744035"/>
            <a:ext cx="2560682" cy="74717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pic>
        <p:nvPicPr>
          <p:cNvPr id="5" name="Image 4"/>
          <p:cNvPicPr>
            <a:picLocks noChangeAspect="1"/>
          </p:cNvPicPr>
          <p:nvPr/>
        </p:nvPicPr>
        <p:blipFill>
          <a:blip r:embed="rId8">
            <a:clrChange>
              <a:clrFrom>
                <a:srgbClr val="FFFFFF"/>
              </a:clrFrom>
              <a:clrTo>
                <a:srgbClr val="FFFFFF">
                  <a:alpha val="0"/>
                </a:srgbClr>
              </a:clrTo>
            </a:clrChange>
          </a:blip>
          <a:stretch>
            <a:fillRect/>
          </a:stretch>
        </p:blipFill>
        <p:spPr>
          <a:xfrm>
            <a:off x="9692627" y="6085128"/>
            <a:ext cx="1231499" cy="664522"/>
          </a:xfrm>
          <a:prstGeom prst="rect">
            <a:avLst/>
          </a:prstGeom>
        </p:spPr>
      </p:pic>
      <p:pic>
        <p:nvPicPr>
          <p:cNvPr id="12" name="Image 11"/>
          <p:cNvPicPr>
            <a:picLocks noChangeAspect="1"/>
          </p:cNvPicPr>
          <p:nvPr/>
        </p:nvPicPr>
        <p:blipFill>
          <a:blip r:embed="rId9">
            <a:clrChange>
              <a:clrFrom>
                <a:srgbClr val="FFFFFF"/>
              </a:clrFrom>
              <a:clrTo>
                <a:srgbClr val="FFFFFF">
                  <a:alpha val="0"/>
                </a:srgbClr>
              </a:clrTo>
            </a:clrChange>
          </a:blip>
          <a:stretch>
            <a:fillRect/>
          </a:stretch>
        </p:blipFill>
        <p:spPr>
          <a:xfrm>
            <a:off x="2910539" y="5682288"/>
            <a:ext cx="999831" cy="944962"/>
          </a:xfrm>
          <a:prstGeom prst="rect">
            <a:avLst/>
          </a:prstGeom>
        </p:spPr>
      </p:pic>
      <p:pic>
        <p:nvPicPr>
          <p:cNvPr id="19" name="Image 18"/>
          <p:cNvPicPr>
            <a:picLocks noChangeAspect="1"/>
          </p:cNvPicPr>
          <p:nvPr/>
        </p:nvPicPr>
        <p:blipFill>
          <a:blip r:embed="rId10">
            <a:clrChange>
              <a:clrFrom>
                <a:srgbClr val="FFFFFF"/>
              </a:clrFrom>
              <a:clrTo>
                <a:srgbClr val="FFFFFF">
                  <a:alpha val="0"/>
                </a:srgbClr>
              </a:clrTo>
            </a:clrChange>
            <a:duotone>
              <a:schemeClr val="accent3">
                <a:shade val="45000"/>
                <a:satMod val="135000"/>
              </a:schemeClr>
              <a:prstClr val="white"/>
            </a:duotone>
          </a:blip>
          <a:stretch>
            <a:fillRect/>
          </a:stretch>
        </p:blipFill>
        <p:spPr>
          <a:xfrm>
            <a:off x="5793246" y="5844189"/>
            <a:ext cx="865707" cy="993734"/>
          </a:xfrm>
          <a:prstGeom prst="rect">
            <a:avLst/>
          </a:prstGeom>
        </p:spPr>
      </p:pic>
      <p:pic>
        <p:nvPicPr>
          <p:cNvPr id="18" name="Image 1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242052" y="6591300"/>
            <a:ext cx="1857375" cy="266700"/>
          </a:xfrm>
          <a:prstGeom prst="rect">
            <a:avLst/>
          </a:prstGeom>
        </p:spPr>
      </p:pic>
    </p:spTree>
    <p:extLst>
      <p:ext uri="{BB962C8B-B14F-4D97-AF65-F5344CB8AC3E}">
        <p14:creationId xmlns:p14="http://schemas.microsoft.com/office/powerpoint/2010/main" val="173375061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95265" y="476672"/>
            <a:ext cx="10058400" cy="4949180"/>
          </a:xfrm>
        </p:spPr>
        <p:txBody>
          <a:bodyPr>
            <a:normAutofit/>
          </a:bodyPr>
          <a:lstStyle/>
          <a:p>
            <a:pPr>
              <a:spcBef>
                <a:spcPct val="50000"/>
              </a:spcBef>
            </a:pPr>
            <a:r>
              <a:rPr lang="fr-FR" b="1" dirty="0">
                <a:solidFill>
                  <a:schemeClr val="tx2"/>
                </a:solidFill>
                <a:latin typeface="Arial" panose="020B0604020202020204" pitchFamily="34" charset="0"/>
                <a:cs typeface="Arial" panose="020B0604020202020204" pitchFamily="34" charset="0"/>
              </a:rPr>
              <a:t>La </a:t>
            </a:r>
            <a:r>
              <a:rPr lang="fr-FR" b="1" dirty="0" err="1">
                <a:solidFill>
                  <a:schemeClr val="tx2"/>
                </a:solidFill>
                <a:latin typeface="Arial" panose="020B0604020202020204" pitchFamily="34" charset="0"/>
                <a:cs typeface="Arial" panose="020B0604020202020204" pitchFamily="34" charset="0"/>
              </a:rPr>
              <a:t>dyssynchronie</a:t>
            </a:r>
            <a:r>
              <a:rPr lang="fr-FR" b="1" dirty="0">
                <a:solidFill>
                  <a:schemeClr val="tx2"/>
                </a:solidFill>
                <a:latin typeface="Arial" panose="020B0604020202020204" pitchFamily="34" charset="0"/>
                <a:cs typeface="Arial" panose="020B0604020202020204" pitchFamily="34" charset="0"/>
              </a:rPr>
              <a:t>    - </a:t>
            </a:r>
            <a:r>
              <a:rPr lang="fr-FR" b="1" dirty="0" smtClean="0">
                <a:solidFill>
                  <a:schemeClr val="tx2"/>
                </a:solidFill>
                <a:latin typeface="Arial" panose="020B0604020202020204" pitchFamily="34" charset="0"/>
                <a:cs typeface="Arial" panose="020B0604020202020204" pitchFamily="34" charset="0"/>
              </a:rPr>
              <a:t> </a:t>
            </a:r>
            <a:r>
              <a:rPr lang="fr-FR" i="1" dirty="0" smtClean="0">
                <a:solidFill>
                  <a:schemeClr val="tx2"/>
                </a:solidFill>
                <a:latin typeface="Arial" panose="020B0604020202020204" pitchFamily="34" charset="0"/>
                <a:cs typeface="Arial" panose="020B0604020202020204" pitchFamily="34" charset="0"/>
              </a:rPr>
              <a:t>Age </a:t>
            </a:r>
            <a:r>
              <a:rPr lang="fr-FR" i="1" dirty="0">
                <a:solidFill>
                  <a:schemeClr val="tx2"/>
                </a:solidFill>
                <a:latin typeface="Arial" panose="020B0604020202020204" pitchFamily="34" charset="0"/>
                <a:cs typeface="Arial" panose="020B0604020202020204" pitchFamily="34" charset="0"/>
              </a:rPr>
              <a:t>réel, Age intellectuel, Age </a:t>
            </a:r>
            <a:r>
              <a:rPr lang="fr-FR" i="1" dirty="0" smtClean="0">
                <a:solidFill>
                  <a:schemeClr val="tx2"/>
                </a:solidFill>
                <a:latin typeface="Arial" panose="020B0604020202020204" pitchFamily="34" charset="0"/>
                <a:cs typeface="Arial" panose="020B0604020202020204" pitchFamily="34" charset="0"/>
              </a:rPr>
              <a:t>refuge</a:t>
            </a:r>
          </a:p>
          <a:p>
            <a:pPr marL="0" indent="0">
              <a:spcBef>
                <a:spcPct val="50000"/>
              </a:spcBef>
              <a:buNone/>
            </a:pPr>
            <a:endParaRPr lang="fr-FR" i="1" dirty="0" smtClean="0">
              <a:solidFill>
                <a:schemeClr val="tx2"/>
              </a:solidFill>
              <a:latin typeface="Arial" panose="020B0604020202020204" pitchFamily="34" charset="0"/>
              <a:cs typeface="Arial" panose="020B0604020202020204" pitchFamily="34" charset="0"/>
            </a:endParaRPr>
          </a:p>
          <a:p>
            <a:pPr>
              <a:spcBef>
                <a:spcPct val="50000"/>
              </a:spcBef>
            </a:pPr>
            <a:r>
              <a:rPr lang="fr-FR" b="1" dirty="0">
                <a:solidFill>
                  <a:schemeClr val="tx2"/>
                </a:solidFill>
                <a:latin typeface="Arial" panose="020B0604020202020204" pitchFamily="34" charset="0"/>
                <a:cs typeface="Arial" panose="020B0604020202020204" pitchFamily="34" charset="0"/>
              </a:rPr>
              <a:t>Esprit </a:t>
            </a:r>
            <a:r>
              <a:rPr lang="fr-FR" b="1" dirty="0" smtClean="0">
                <a:solidFill>
                  <a:schemeClr val="tx2"/>
                </a:solidFill>
                <a:latin typeface="Arial" panose="020B0604020202020204" pitchFamily="34" charset="0"/>
                <a:cs typeface="Arial" panose="020B0604020202020204" pitchFamily="34" charset="0"/>
              </a:rPr>
              <a:t>critique</a:t>
            </a:r>
            <a:r>
              <a:rPr lang="fr-FR" i="1" dirty="0" smtClean="0">
                <a:solidFill>
                  <a:schemeClr val="tx2"/>
                </a:solidFill>
                <a:latin typeface="Arial" panose="020B0604020202020204" pitchFamily="34" charset="0"/>
                <a:cs typeface="Arial" panose="020B0604020202020204" pitchFamily="34" charset="0"/>
              </a:rPr>
              <a:t>,</a:t>
            </a:r>
          </a:p>
          <a:p>
            <a:pPr>
              <a:spcBef>
                <a:spcPct val="50000"/>
              </a:spcBef>
            </a:pPr>
            <a:endParaRPr lang="fr-FR" altLang="fr-FR" sz="1200" b="1" dirty="0">
              <a:solidFill>
                <a:schemeClr val="tx2"/>
              </a:solidFill>
              <a:latin typeface="Arial" panose="020B0604020202020204" pitchFamily="34" charset="0"/>
              <a:cs typeface="Arial" panose="020B0604020202020204" pitchFamily="34" charset="0"/>
            </a:endParaRPr>
          </a:p>
          <a:p>
            <a:pPr>
              <a:spcBef>
                <a:spcPct val="50000"/>
              </a:spcBef>
            </a:pPr>
            <a:r>
              <a:rPr lang="fr-FR" b="1" dirty="0">
                <a:solidFill>
                  <a:schemeClr val="tx2"/>
                </a:solidFill>
                <a:latin typeface="Arial" panose="020B0604020202020204" pitchFamily="34" charset="0"/>
                <a:cs typeface="Arial" panose="020B0604020202020204" pitchFamily="34" charset="0"/>
              </a:rPr>
              <a:t>Sens aigu du détail , de la vérité,  de l’équité, des règles</a:t>
            </a:r>
            <a:r>
              <a:rPr lang="fr-FR" b="1" dirty="0" smtClean="0">
                <a:solidFill>
                  <a:schemeClr val="tx2"/>
                </a:solidFill>
                <a:latin typeface="Arial" panose="020B0604020202020204" pitchFamily="34" charset="0"/>
                <a:cs typeface="Arial" panose="020B0604020202020204" pitchFamily="34" charset="0"/>
              </a:rPr>
              <a:t>,</a:t>
            </a:r>
          </a:p>
          <a:p>
            <a:pPr marL="0" indent="0">
              <a:spcBef>
                <a:spcPct val="50000"/>
              </a:spcBef>
              <a:buNone/>
            </a:pPr>
            <a:endParaRPr lang="fr-FR" b="1" dirty="0" smtClean="0">
              <a:solidFill>
                <a:schemeClr val="tx2"/>
              </a:solidFill>
              <a:latin typeface="Arial" panose="020B0604020202020204" pitchFamily="34" charset="0"/>
              <a:cs typeface="Arial" panose="020B0604020202020204" pitchFamily="34" charset="0"/>
            </a:endParaRPr>
          </a:p>
          <a:p>
            <a:pPr>
              <a:spcBef>
                <a:spcPct val="50000"/>
              </a:spcBef>
            </a:pPr>
            <a:r>
              <a:rPr lang="fr-FR" altLang="fr-FR" b="1" dirty="0">
                <a:solidFill>
                  <a:schemeClr val="tx2"/>
                </a:solidFill>
                <a:latin typeface="Arial" panose="020B0604020202020204" pitchFamily="34" charset="0"/>
                <a:cs typeface="Arial" panose="020B0604020202020204" pitchFamily="34" charset="0"/>
              </a:rPr>
              <a:t>Sens aigu de la </a:t>
            </a:r>
            <a:r>
              <a:rPr lang="fr-FR" altLang="fr-FR" b="1" dirty="0" smtClean="0">
                <a:solidFill>
                  <a:schemeClr val="tx2"/>
                </a:solidFill>
                <a:latin typeface="Arial" panose="020B0604020202020204" pitchFamily="34" charset="0"/>
                <a:cs typeface="Arial" panose="020B0604020202020204" pitchFamily="34" charset="0"/>
              </a:rPr>
              <a:t>justice</a:t>
            </a:r>
            <a:endParaRPr lang="fr-FR" altLang="fr-FR" b="1" dirty="0">
              <a:solidFill>
                <a:schemeClr val="tx2"/>
              </a:solidFill>
              <a:latin typeface="Arial" panose="020B0604020202020204" pitchFamily="34" charset="0"/>
              <a:cs typeface="Arial" panose="020B0604020202020204" pitchFamily="34" charset="0"/>
            </a:endParaRPr>
          </a:p>
          <a:p>
            <a:pPr marL="0" indent="0">
              <a:spcBef>
                <a:spcPct val="50000"/>
              </a:spcBef>
              <a:buNone/>
            </a:pPr>
            <a:r>
              <a:rPr lang="fr-FR" b="1" dirty="0" smtClean="0">
                <a:solidFill>
                  <a:schemeClr val="tx2"/>
                </a:solidFill>
                <a:latin typeface="Arial" panose="020B0604020202020204" pitchFamily="34" charset="0"/>
                <a:cs typeface="Arial" panose="020B0604020202020204" pitchFamily="34" charset="0"/>
              </a:rPr>
              <a:t> </a:t>
            </a:r>
          </a:p>
          <a:p>
            <a:pPr>
              <a:spcBef>
                <a:spcPct val="50000"/>
              </a:spcBef>
            </a:pPr>
            <a:endParaRPr lang="fr-FR" sz="1200" b="1" dirty="0">
              <a:solidFill>
                <a:schemeClr val="tx2"/>
              </a:solidFill>
              <a:latin typeface="Arial" panose="020B0604020202020204" pitchFamily="34" charset="0"/>
              <a:cs typeface="Arial" panose="020B0604020202020204" pitchFamily="34" charset="0"/>
            </a:endParaRPr>
          </a:p>
          <a:p>
            <a:pPr marL="0" indent="0">
              <a:spcBef>
                <a:spcPct val="50000"/>
              </a:spcBef>
              <a:buNone/>
            </a:pPr>
            <a:endParaRPr lang="fr-FR" b="1" dirty="0">
              <a:solidFill>
                <a:schemeClr val="tx2"/>
              </a:solidFill>
              <a:latin typeface="Arial" panose="020B0604020202020204" pitchFamily="34" charset="0"/>
              <a:cs typeface="Arial" panose="020B0604020202020204" pitchFamily="34" charset="0"/>
            </a:endParaRPr>
          </a:p>
          <a:p>
            <a:pPr>
              <a:spcBef>
                <a:spcPct val="50000"/>
              </a:spcBef>
            </a:pPr>
            <a:endParaRPr lang="fr-FR" altLang="fr-FR" b="1" dirty="0">
              <a:cs typeface="Arial" panose="020B0604020202020204" pitchFamily="34" charset="0"/>
            </a:endParaRPr>
          </a:p>
          <a:p>
            <a:pPr>
              <a:spcBef>
                <a:spcPct val="50000"/>
              </a:spcBef>
            </a:pPr>
            <a:r>
              <a:rPr lang="fr-FR" i="1" dirty="0" smtClean="0">
                <a:solidFill>
                  <a:schemeClr val="accent1">
                    <a:lumMod val="50000"/>
                  </a:schemeClr>
                </a:solidFill>
              </a:rPr>
              <a:t>                            Ceci </a:t>
            </a:r>
            <a:r>
              <a:rPr lang="fr-FR" i="1" dirty="0">
                <a:solidFill>
                  <a:schemeClr val="accent1">
                    <a:lumMod val="50000"/>
                  </a:schemeClr>
                </a:solidFill>
              </a:rPr>
              <a:t>peut le rendre vulnérable</a:t>
            </a:r>
          </a:p>
          <a:p>
            <a:endParaRPr lang="fr-FR" dirty="0">
              <a:solidFill>
                <a:schemeClr val="bg1"/>
              </a:solidFill>
            </a:endParaRPr>
          </a:p>
        </p:txBody>
      </p:sp>
      <p:sp>
        <p:nvSpPr>
          <p:cNvPr id="2" name="Espace réservé du pied de page 1"/>
          <p:cNvSpPr>
            <a:spLocks noGrp="1"/>
          </p:cNvSpPr>
          <p:nvPr>
            <p:ph type="ftr" sz="quarter" idx="11"/>
          </p:nvPr>
        </p:nvSpPr>
        <p:spPr>
          <a:xfrm>
            <a:off x="27439" y="6707789"/>
            <a:ext cx="5943600" cy="228600"/>
          </a:xfrm>
        </p:spPr>
        <p:txBody>
          <a:bodyPr/>
          <a:lstStyle/>
          <a:p>
            <a:r>
              <a:rPr lang="fr-FR" smtClean="0">
                <a:solidFill>
                  <a:srgbClr val="9A5315"/>
                </a:solidFill>
              </a:rPr>
              <a:t>JF. LAURENT</a:t>
            </a:r>
            <a:endParaRPr lang="fr-FR" dirty="0">
              <a:solidFill>
                <a:srgbClr val="9A5315"/>
              </a:solidFill>
            </a:endParaRPr>
          </a:p>
        </p:txBody>
      </p:sp>
      <p:pic>
        <p:nvPicPr>
          <p:cNvPr id="5" name="Image 4"/>
          <p:cNvPicPr>
            <a:picLocks noChangeAspect="1"/>
          </p:cNvPicPr>
          <p:nvPr/>
        </p:nvPicPr>
        <p:blipFill>
          <a:blip r:embed="rId2">
            <a:clrChange>
              <a:clrFrom>
                <a:srgbClr val="FCFEFC"/>
              </a:clrFrom>
              <a:clrTo>
                <a:srgbClr val="FCFEFC">
                  <a:alpha val="0"/>
                </a:srgbClr>
              </a:clrTo>
            </a:clrChange>
          </a:blip>
          <a:stretch>
            <a:fillRect/>
          </a:stretch>
        </p:blipFill>
        <p:spPr>
          <a:xfrm>
            <a:off x="10462140" y="4437112"/>
            <a:ext cx="1322947" cy="1688738"/>
          </a:xfrm>
          <a:prstGeom prst="rect">
            <a:avLst/>
          </a:prstGeom>
        </p:spPr>
      </p:pic>
      <p:pic>
        <p:nvPicPr>
          <p:cNvPr id="7" name="Image 6"/>
          <p:cNvPicPr>
            <a:picLocks noChangeAspect="1"/>
          </p:cNvPicPr>
          <p:nvPr/>
        </p:nvPicPr>
        <p:blipFill>
          <a:blip r:embed="rId3">
            <a:clrChange>
              <a:clrFrom>
                <a:srgbClr val="FFFFFF"/>
              </a:clrFrom>
              <a:clrTo>
                <a:srgbClr val="FFFFFF">
                  <a:alpha val="0"/>
                </a:srgbClr>
              </a:clrTo>
            </a:clrChange>
          </a:blip>
          <a:stretch>
            <a:fillRect/>
          </a:stretch>
        </p:blipFill>
        <p:spPr>
          <a:xfrm>
            <a:off x="463843" y="3832922"/>
            <a:ext cx="2246286" cy="1942929"/>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24977" y="6555389"/>
            <a:ext cx="1857375" cy="266700"/>
          </a:xfrm>
          <a:prstGeom prst="rect">
            <a:avLst/>
          </a:prstGeom>
        </p:spPr>
      </p:pic>
    </p:spTree>
    <p:extLst>
      <p:ext uri="{BB962C8B-B14F-4D97-AF65-F5344CB8AC3E}">
        <p14:creationId xmlns:p14="http://schemas.microsoft.com/office/powerpoint/2010/main" val="387357297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 calcmode="lin" valueType="num">
                                      <p:cBhvr additive="base">
                                        <p:cTn id="1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anim calcmode="lin" valueType="num">
                                      <p:cBhvr additive="base">
                                        <p:cTn id="2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lèche vers le bas 9"/>
          <p:cNvSpPr/>
          <p:nvPr/>
        </p:nvSpPr>
        <p:spPr>
          <a:xfrm>
            <a:off x="6570939" y="3623685"/>
            <a:ext cx="305940" cy="38764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 name="Flèche vers le bas 10"/>
          <p:cNvSpPr/>
          <p:nvPr/>
        </p:nvSpPr>
        <p:spPr>
          <a:xfrm rot="2529472">
            <a:off x="4315441" y="2418508"/>
            <a:ext cx="399895" cy="584930"/>
          </a:xfrm>
          <a:prstGeom prst="downArrow">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 name="Flèche vers le bas 11"/>
          <p:cNvSpPr/>
          <p:nvPr/>
        </p:nvSpPr>
        <p:spPr>
          <a:xfrm rot="18846171">
            <a:off x="6988921" y="2400505"/>
            <a:ext cx="366593" cy="62484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Octogone 12"/>
          <p:cNvSpPr/>
          <p:nvPr/>
        </p:nvSpPr>
        <p:spPr>
          <a:xfrm>
            <a:off x="3925403" y="116542"/>
            <a:ext cx="4194062" cy="1177824"/>
          </a:xfrm>
          <a:prstGeom prst="octagon">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Événement, prise de position</a:t>
            </a:r>
          </a:p>
          <a:p>
            <a:pPr algn="ctr"/>
            <a:r>
              <a:rPr lang="fr-FR" dirty="0"/>
              <a:t>Ordre, consigne</a:t>
            </a:r>
            <a:r>
              <a:rPr lang="is-IS" dirty="0"/>
              <a:t>…</a:t>
            </a:r>
            <a:endParaRPr lang="fr-FR" dirty="0"/>
          </a:p>
          <a:p>
            <a:pPr algn="ctr"/>
            <a:endParaRPr lang="fr-FR" dirty="0"/>
          </a:p>
        </p:txBody>
      </p:sp>
      <p:sp>
        <p:nvSpPr>
          <p:cNvPr id="15" name="Nuage 14"/>
          <p:cNvSpPr/>
          <p:nvPr/>
        </p:nvSpPr>
        <p:spPr>
          <a:xfrm>
            <a:off x="4859903" y="1846767"/>
            <a:ext cx="2128812" cy="864206"/>
          </a:xfrm>
          <a:prstGeom prst="cloud">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Analyse</a:t>
            </a:r>
          </a:p>
          <a:p>
            <a:pPr algn="ctr"/>
            <a:endParaRPr lang="fr-FR" dirty="0"/>
          </a:p>
        </p:txBody>
      </p:sp>
      <p:sp>
        <p:nvSpPr>
          <p:cNvPr id="16" name="Octogone 15"/>
          <p:cNvSpPr/>
          <p:nvPr/>
        </p:nvSpPr>
        <p:spPr>
          <a:xfrm>
            <a:off x="2274763" y="3061978"/>
            <a:ext cx="2919398" cy="525073"/>
          </a:xfrm>
          <a:prstGeom prst="octagon">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endParaRPr lang="fr-FR" dirty="0" smtClean="0"/>
          </a:p>
          <a:p>
            <a:r>
              <a:rPr lang="fr-FR" dirty="0" smtClean="0"/>
              <a:t>Sentiment </a:t>
            </a:r>
            <a:r>
              <a:rPr lang="fr-FR" dirty="0"/>
              <a:t>de justice</a:t>
            </a:r>
          </a:p>
          <a:p>
            <a:pPr algn="ctr"/>
            <a:endParaRPr lang="fr-FR" dirty="0"/>
          </a:p>
        </p:txBody>
      </p:sp>
      <p:sp>
        <p:nvSpPr>
          <p:cNvPr id="17" name="Ellipse 16"/>
          <p:cNvSpPr/>
          <p:nvPr/>
        </p:nvSpPr>
        <p:spPr>
          <a:xfrm>
            <a:off x="2830723" y="4340168"/>
            <a:ext cx="2029180" cy="835674"/>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dirty="0">
                <a:ln w="11430"/>
                <a:solidFill>
                  <a:schemeClr val="bg1"/>
                </a:solidFill>
                <a:effectLst>
                  <a:outerShdw blurRad="50800" dist="39000" dir="5460000" algn="tl">
                    <a:srgbClr val="000000">
                      <a:alpha val="38000"/>
                    </a:srgbClr>
                  </a:outerShdw>
                </a:effectLst>
              </a:rPr>
              <a:t>Ok !</a:t>
            </a:r>
          </a:p>
          <a:p>
            <a:pPr algn="ctr"/>
            <a:r>
              <a:rPr lang="fr-FR" b="1" dirty="0">
                <a:ln w="11430"/>
                <a:solidFill>
                  <a:schemeClr val="bg1"/>
                </a:solidFill>
                <a:effectLst>
                  <a:outerShdw blurRad="50800" dist="39000" dir="5460000" algn="tl">
                    <a:srgbClr val="000000">
                      <a:alpha val="38000"/>
                    </a:srgbClr>
                  </a:outerShdw>
                </a:effectLst>
              </a:rPr>
              <a:t>Assurance</a:t>
            </a:r>
          </a:p>
        </p:txBody>
      </p:sp>
      <p:sp>
        <p:nvSpPr>
          <p:cNvPr id="18" name="Octogone 17"/>
          <p:cNvSpPr/>
          <p:nvPr/>
        </p:nvSpPr>
        <p:spPr>
          <a:xfrm>
            <a:off x="6526531" y="2988516"/>
            <a:ext cx="2831721" cy="462279"/>
          </a:xfrm>
          <a:prstGeom prst="octagon">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smtClean="0"/>
          </a:p>
          <a:p>
            <a:pPr algn="ctr"/>
            <a:r>
              <a:rPr lang="fr-FR" dirty="0" smtClean="0">
                <a:solidFill>
                  <a:srgbClr val="080808"/>
                </a:solidFill>
              </a:rPr>
              <a:t>Sentiment </a:t>
            </a:r>
            <a:r>
              <a:rPr lang="fr-FR" dirty="0">
                <a:solidFill>
                  <a:srgbClr val="080808"/>
                </a:solidFill>
              </a:rPr>
              <a:t>d’injustice</a:t>
            </a:r>
          </a:p>
          <a:p>
            <a:pPr algn="ctr"/>
            <a:endParaRPr lang="fr-FR" dirty="0"/>
          </a:p>
        </p:txBody>
      </p:sp>
      <p:sp>
        <p:nvSpPr>
          <p:cNvPr id="9" name="Flèche vers le bas 8"/>
          <p:cNvSpPr/>
          <p:nvPr/>
        </p:nvSpPr>
        <p:spPr>
          <a:xfrm>
            <a:off x="5681993" y="1172255"/>
            <a:ext cx="484632" cy="674512"/>
          </a:xfrm>
          <a:prstGeom prst="downArrow">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0000FF"/>
              </a:solidFill>
            </a:endParaRPr>
          </a:p>
        </p:txBody>
      </p:sp>
      <p:sp>
        <p:nvSpPr>
          <p:cNvPr id="19" name="Flèche vers le bas 18"/>
          <p:cNvSpPr/>
          <p:nvPr/>
        </p:nvSpPr>
        <p:spPr>
          <a:xfrm>
            <a:off x="3440771" y="3665656"/>
            <a:ext cx="484632" cy="674512"/>
          </a:xfrm>
          <a:prstGeom prst="downArrow">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0000FF"/>
              </a:solidFill>
            </a:endParaRPr>
          </a:p>
        </p:txBody>
      </p:sp>
      <p:sp>
        <p:nvSpPr>
          <p:cNvPr id="20" name="Flèche vers le bas 19"/>
          <p:cNvSpPr/>
          <p:nvPr/>
        </p:nvSpPr>
        <p:spPr>
          <a:xfrm>
            <a:off x="7350596" y="3623685"/>
            <a:ext cx="305940" cy="38764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 name="Flèche vers le bas 20"/>
          <p:cNvSpPr/>
          <p:nvPr/>
        </p:nvSpPr>
        <p:spPr>
          <a:xfrm>
            <a:off x="8119465" y="3623685"/>
            <a:ext cx="305940" cy="38764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3" name="Explosion 1 22"/>
          <p:cNvSpPr/>
          <p:nvPr/>
        </p:nvSpPr>
        <p:spPr>
          <a:xfrm>
            <a:off x="5617483" y="3885984"/>
            <a:ext cx="4420872" cy="1863702"/>
          </a:xfrm>
          <a:prstGeom prst="irregularSeal1">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4" name="ZoneTexte 23"/>
          <p:cNvSpPr txBox="1"/>
          <p:nvPr/>
        </p:nvSpPr>
        <p:spPr>
          <a:xfrm>
            <a:off x="6926137" y="4405123"/>
            <a:ext cx="2874391" cy="923330"/>
          </a:xfrm>
          <a:prstGeom prst="rect">
            <a:avLst/>
          </a:prstGeom>
          <a:noFill/>
        </p:spPr>
        <p:txBody>
          <a:bodyPr wrap="square" rtlCol="0">
            <a:spAutoFit/>
          </a:bodyPr>
          <a:lstStyle/>
          <a:p>
            <a:r>
              <a:rPr lang="fr-FR" dirty="0">
                <a:solidFill>
                  <a:srgbClr val="080808"/>
                </a:solidFill>
              </a:rPr>
              <a:t>Incompréhension, Peur, insécurité, panique, </a:t>
            </a:r>
          </a:p>
        </p:txBody>
      </p:sp>
      <p:sp>
        <p:nvSpPr>
          <p:cNvPr id="26" name="Rectangle à coins arrondis 25"/>
          <p:cNvSpPr/>
          <p:nvPr/>
        </p:nvSpPr>
        <p:spPr>
          <a:xfrm>
            <a:off x="2305041" y="5749686"/>
            <a:ext cx="2554863" cy="671605"/>
          </a:xfrm>
          <a:prstGeom prst="round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Acceptation</a:t>
            </a:r>
          </a:p>
          <a:p>
            <a:pPr algn="ctr"/>
            <a:r>
              <a:rPr lang="fr-FR" dirty="0"/>
              <a:t>décision, Sanction</a:t>
            </a:r>
          </a:p>
        </p:txBody>
      </p:sp>
      <p:sp>
        <p:nvSpPr>
          <p:cNvPr id="27" name="Rogner un rectangle avec un coin du même côté 26"/>
          <p:cNvSpPr/>
          <p:nvPr/>
        </p:nvSpPr>
        <p:spPr>
          <a:xfrm>
            <a:off x="5753582" y="5816577"/>
            <a:ext cx="4377617" cy="970052"/>
          </a:xfrm>
          <a:prstGeom prst="snip2SameRect">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solidFill>
                  <a:srgbClr val="080808"/>
                </a:solidFill>
              </a:rPr>
              <a:t>Opposition, Agressivité, rejet, contestation, Rébellion, violence, pleurs, cris, crise </a:t>
            </a:r>
          </a:p>
        </p:txBody>
      </p:sp>
      <p:sp>
        <p:nvSpPr>
          <p:cNvPr id="28" name="Flèche vers le bas 27"/>
          <p:cNvSpPr/>
          <p:nvPr/>
        </p:nvSpPr>
        <p:spPr>
          <a:xfrm>
            <a:off x="3284226" y="5287508"/>
            <a:ext cx="313090" cy="410449"/>
          </a:xfrm>
          <a:prstGeom prst="downArrow">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0000FF"/>
              </a:solidFill>
            </a:endParaRPr>
          </a:p>
        </p:txBody>
      </p:sp>
      <p:sp>
        <p:nvSpPr>
          <p:cNvPr id="30" name="Flèche vers le bas 29"/>
          <p:cNvSpPr/>
          <p:nvPr/>
        </p:nvSpPr>
        <p:spPr>
          <a:xfrm>
            <a:off x="3749716" y="5287508"/>
            <a:ext cx="313090" cy="410449"/>
          </a:xfrm>
          <a:prstGeom prst="downArrow">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0000FF"/>
              </a:solidFill>
            </a:endParaRPr>
          </a:p>
        </p:txBody>
      </p:sp>
      <p:sp>
        <p:nvSpPr>
          <p:cNvPr id="31" name="Rectangle 30"/>
          <p:cNvSpPr/>
          <p:nvPr/>
        </p:nvSpPr>
        <p:spPr>
          <a:xfrm>
            <a:off x="11289242" y="307377"/>
            <a:ext cx="538929" cy="5509200"/>
          </a:xfrm>
          <a:prstGeom prst="rect">
            <a:avLst/>
          </a:prstGeom>
          <a:noFill/>
        </p:spPr>
        <p:txBody>
          <a:bodyPr wrap="none" lIns="91440" tIns="45720" rIns="91440" bIns="45720">
            <a:spAutoFit/>
          </a:bodyPr>
          <a:lstStyle/>
          <a:p>
            <a:pPr algn="ctr"/>
            <a:r>
              <a:rPr lang="fr-FR" sz="3200" b="1" dirty="0">
                <a:ln w="12700">
                  <a:solidFill>
                    <a:schemeClr val="tx2">
                      <a:satMod val="155000"/>
                    </a:schemeClr>
                  </a:solidFill>
                  <a:prstDash val="solid"/>
                </a:ln>
                <a:effectLst>
                  <a:outerShdw blurRad="41275" dist="20320" dir="1800000" algn="tl" rotWithShape="0">
                    <a:srgbClr val="000000">
                      <a:alpha val="40000"/>
                    </a:srgbClr>
                  </a:outerShdw>
                </a:effectLst>
              </a:rPr>
              <a:t>L’</a:t>
            </a:r>
          </a:p>
          <a:p>
            <a:pPr algn="ctr"/>
            <a:r>
              <a:rPr lang="fr-FR" sz="3200" b="1" dirty="0">
                <a:ln w="12700">
                  <a:solidFill>
                    <a:schemeClr val="tx2">
                      <a:satMod val="155000"/>
                    </a:schemeClr>
                  </a:solidFill>
                  <a:prstDash val="solid"/>
                </a:ln>
                <a:effectLst>
                  <a:outerShdw blurRad="41275" dist="20320" dir="1800000" algn="tl" rotWithShape="0">
                    <a:srgbClr val="000000">
                      <a:alpha val="40000"/>
                    </a:srgbClr>
                  </a:outerShdw>
                </a:effectLst>
              </a:rPr>
              <a:t>I</a:t>
            </a:r>
          </a:p>
          <a:p>
            <a:pPr algn="ctr"/>
            <a:r>
              <a:rPr lang="fr-FR" sz="3200" b="1" dirty="0">
                <a:ln w="12700">
                  <a:solidFill>
                    <a:schemeClr val="tx2">
                      <a:satMod val="155000"/>
                    </a:schemeClr>
                  </a:solidFill>
                  <a:prstDash val="solid"/>
                </a:ln>
                <a:effectLst>
                  <a:outerShdw blurRad="41275" dist="20320" dir="1800000" algn="tl" rotWithShape="0">
                    <a:srgbClr val="000000">
                      <a:alpha val="40000"/>
                    </a:srgbClr>
                  </a:outerShdw>
                </a:effectLst>
              </a:rPr>
              <a:t>N</a:t>
            </a:r>
          </a:p>
          <a:p>
            <a:pPr algn="ctr"/>
            <a:r>
              <a:rPr lang="fr-FR" sz="3200" b="1" dirty="0">
                <a:ln w="12700">
                  <a:solidFill>
                    <a:schemeClr val="tx2">
                      <a:satMod val="155000"/>
                    </a:schemeClr>
                  </a:solidFill>
                  <a:prstDash val="solid"/>
                </a:ln>
                <a:effectLst>
                  <a:outerShdw blurRad="41275" dist="20320" dir="1800000" algn="tl" rotWithShape="0">
                    <a:srgbClr val="000000">
                      <a:alpha val="40000"/>
                    </a:srgbClr>
                  </a:outerShdw>
                </a:effectLst>
              </a:rPr>
              <a:t>J</a:t>
            </a:r>
          </a:p>
          <a:p>
            <a:pPr algn="ctr"/>
            <a:r>
              <a:rPr lang="fr-FR" sz="3200" b="1" dirty="0">
                <a:ln w="12700">
                  <a:solidFill>
                    <a:schemeClr val="tx2">
                      <a:satMod val="155000"/>
                    </a:schemeClr>
                  </a:solidFill>
                  <a:prstDash val="solid"/>
                </a:ln>
                <a:effectLst>
                  <a:outerShdw blurRad="41275" dist="20320" dir="1800000" algn="tl" rotWithShape="0">
                    <a:srgbClr val="000000">
                      <a:alpha val="40000"/>
                    </a:srgbClr>
                  </a:outerShdw>
                </a:effectLst>
              </a:rPr>
              <a:t>U</a:t>
            </a:r>
          </a:p>
          <a:p>
            <a:pPr algn="ctr"/>
            <a:r>
              <a:rPr lang="fr-FR" sz="3200" b="1" dirty="0">
                <a:ln w="12700">
                  <a:solidFill>
                    <a:schemeClr val="tx2">
                      <a:satMod val="155000"/>
                    </a:schemeClr>
                  </a:solidFill>
                  <a:prstDash val="solid"/>
                </a:ln>
                <a:effectLst>
                  <a:outerShdw blurRad="41275" dist="20320" dir="1800000" algn="tl" rotWithShape="0">
                    <a:srgbClr val="000000">
                      <a:alpha val="40000"/>
                    </a:srgbClr>
                  </a:outerShdw>
                </a:effectLst>
              </a:rPr>
              <a:t>S</a:t>
            </a:r>
          </a:p>
          <a:p>
            <a:pPr algn="ctr"/>
            <a:r>
              <a:rPr lang="fr-FR" sz="3200" b="1" dirty="0" err="1">
                <a:ln w="12700">
                  <a:solidFill>
                    <a:schemeClr val="tx2">
                      <a:satMod val="155000"/>
                    </a:schemeClr>
                  </a:solidFill>
                  <a:prstDash val="solid"/>
                </a:ln>
                <a:effectLst>
                  <a:outerShdw blurRad="41275" dist="20320" dir="1800000" algn="tl" rotWithShape="0">
                    <a:srgbClr val="000000">
                      <a:alpha val="40000"/>
                    </a:srgbClr>
                  </a:outerShdw>
                </a:effectLst>
              </a:rPr>
              <a:t>T</a:t>
            </a:r>
            <a:endParaRPr lang="fr-FR" sz="3200" b="1" dirty="0">
              <a:ln w="12700">
                <a:solidFill>
                  <a:schemeClr val="tx2">
                    <a:satMod val="155000"/>
                  </a:schemeClr>
                </a:solidFill>
                <a:prstDash val="solid"/>
              </a:ln>
              <a:effectLst>
                <a:outerShdw blurRad="41275" dist="20320" dir="1800000" algn="tl" rotWithShape="0">
                  <a:srgbClr val="000000">
                    <a:alpha val="40000"/>
                  </a:srgbClr>
                </a:outerShdw>
              </a:effectLst>
            </a:endParaRPr>
          </a:p>
          <a:p>
            <a:pPr algn="ctr"/>
            <a:r>
              <a:rPr lang="fr-FR" sz="3200" b="1" dirty="0">
                <a:ln w="12700">
                  <a:solidFill>
                    <a:schemeClr val="tx2">
                      <a:satMod val="155000"/>
                    </a:schemeClr>
                  </a:solidFill>
                  <a:prstDash val="solid"/>
                </a:ln>
                <a:effectLst>
                  <a:outerShdw blurRad="41275" dist="20320" dir="1800000" algn="tl" rotWithShape="0">
                    <a:srgbClr val="000000">
                      <a:alpha val="40000"/>
                    </a:srgbClr>
                  </a:outerShdw>
                </a:effectLst>
              </a:rPr>
              <a:t>I</a:t>
            </a:r>
          </a:p>
          <a:p>
            <a:pPr algn="ctr"/>
            <a:r>
              <a:rPr lang="fr-FR" sz="3200" b="1" dirty="0">
                <a:ln w="12700">
                  <a:solidFill>
                    <a:schemeClr val="tx2">
                      <a:satMod val="155000"/>
                    </a:schemeClr>
                  </a:solidFill>
                  <a:prstDash val="solid"/>
                </a:ln>
                <a:effectLst>
                  <a:outerShdw blurRad="41275" dist="20320" dir="1800000" algn="tl" rotWithShape="0">
                    <a:srgbClr val="000000">
                      <a:alpha val="40000"/>
                    </a:srgbClr>
                  </a:outerShdw>
                </a:effectLst>
              </a:rPr>
              <a:t>C</a:t>
            </a:r>
          </a:p>
          <a:p>
            <a:pPr algn="ctr"/>
            <a:r>
              <a:rPr lang="fr-FR" sz="3200" b="1" dirty="0">
                <a:ln w="12700">
                  <a:solidFill>
                    <a:schemeClr val="tx2">
                      <a:satMod val="155000"/>
                    </a:schemeClr>
                  </a:solidFill>
                  <a:prstDash val="solid"/>
                </a:ln>
                <a:effectLst>
                  <a:outerShdw blurRad="41275" dist="20320" dir="1800000" algn="tl" rotWithShape="0">
                    <a:srgbClr val="000000">
                      <a:alpha val="40000"/>
                    </a:srgbClr>
                  </a:outerShdw>
                </a:effectLst>
              </a:rPr>
              <a:t>E</a:t>
            </a:r>
          </a:p>
          <a:p>
            <a:pPr algn="ctr"/>
            <a:endParaRPr lang="fr-FR"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2" name="Rectangle 31"/>
          <p:cNvSpPr/>
          <p:nvPr/>
        </p:nvSpPr>
        <p:spPr>
          <a:xfrm>
            <a:off x="394000" y="299915"/>
            <a:ext cx="694385" cy="5016757"/>
          </a:xfrm>
          <a:prstGeom prst="rect">
            <a:avLst/>
          </a:prstGeom>
          <a:ln>
            <a:solidFill>
              <a:srgbClr val="CCFFCC"/>
            </a:solidFill>
          </a:ln>
        </p:spPr>
        <p:txBody>
          <a:bodyPr wrap="square">
            <a:spAutoFit/>
          </a:bodyPr>
          <a:lstStyle/>
          <a:p>
            <a:pPr algn="ctr"/>
            <a:r>
              <a:rPr lang="fr-FR" sz="3200" b="1" dirty="0">
                <a:ln w="12700">
                  <a:solidFill>
                    <a:schemeClr val="tx2">
                      <a:satMod val="155000"/>
                    </a:schemeClr>
                  </a:solidFill>
                  <a:prstDash val="solid"/>
                </a:ln>
                <a:solidFill>
                  <a:srgbClr val="CCFFCC"/>
                </a:solidFill>
                <a:effectLst>
                  <a:outerShdw blurRad="41275" dist="20320" dir="1800000" algn="tl" rotWithShape="0">
                    <a:srgbClr val="000000">
                      <a:alpha val="40000"/>
                    </a:srgbClr>
                  </a:outerShdw>
                </a:effectLst>
              </a:rPr>
              <a:t>L</a:t>
            </a:r>
          </a:p>
          <a:p>
            <a:pPr algn="ctr"/>
            <a:r>
              <a:rPr lang="fr-FR" sz="3200" b="1" dirty="0">
                <a:ln w="12700">
                  <a:solidFill>
                    <a:schemeClr val="tx2">
                      <a:satMod val="155000"/>
                    </a:schemeClr>
                  </a:solidFill>
                  <a:prstDash val="solid"/>
                </a:ln>
                <a:solidFill>
                  <a:srgbClr val="CCFFCC"/>
                </a:solidFill>
                <a:effectLst>
                  <a:outerShdw blurRad="41275" dist="20320" dir="1800000" algn="tl" rotWithShape="0">
                    <a:srgbClr val="000000">
                      <a:alpha val="40000"/>
                    </a:srgbClr>
                  </a:outerShdw>
                </a:effectLst>
              </a:rPr>
              <a:t>A</a:t>
            </a:r>
          </a:p>
          <a:p>
            <a:pPr algn="ctr"/>
            <a:endParaRPr lang="fr-FR" sz="3200" b="1" dirty="0">
              <a:ln w="12700">
                <a:solidFill>
                  <a:schemeClr val="tx2">
                    <a:satMod val="155000"/>
                  </a:schemeClr>
                </a:solidFill>
                <a:prstDash val="solid"/>
              </a:ln>
              <a:solidFill>
                <a:srgbClr val="CCFFCC"/>
              </a:solidFill>
              <a:effectLst>
                <a:outerShdw blurRad="41275" dist="20320" dir="1800000" algn="tl" rotWithShape="0">
                  <a:srgbClr val="000000">
                    <a:alpha val="40000"/>
                  </a:srgbClr>
                </a:outerShdw>
              </a:effectLst>
            </a:endParaRPr>
          </a:p>
          <a:p>
            <a:pPr algn="ctr"/>
            <a:r>
              <a:rPr lang="fr-FR" sz="3200" b="1" dirty="0">
                <a:ln w="12700">
                  <a:solidFill>
                    <a:schemeClr val="tx2">
                      <a:satMod val="155000"/>
                    </a:schemeClr>
                  </a:solidFill>
                  <a:prstDash val="solid"/>
                </a:ln>
                <a:solidFill>
                  <a:srgbClr val="CCFFCC"/>
                </a:solidFill>
                <a:effectLst>
                  <a:outerShdw blurRad="41275" dist="20320" dir="1800000" algn="tl" rotWithShape="0">
                    <a:srgbClr val="000000">
                      <a:alpha val="40000"/>
                    </a:srgbClr>
                  </a:outerShdw>
                </a:effectLst>
              </a:rPr>
              <a:t>J</a:t>
            </a:r>
          </a:p>
          <a:p>
            <a:pPr algn="ctr"/>
            <a:r>
              <a:rPr lang="fr-FR" sz="3200" b="1" dirty="0">
                <a:ln w="12700">
                  <a:solidFill>
                    <a:schemeClr val="tx2">
                      <a:satMod val="155000"/>
                    </a:schemeClr>
                  </a:solidFill>
                  <a:prstDash val="solid"/>
                </a:ln>
                <a:solidFill>
                  <a:srgbClr val="CCFFCC"/>
                </a:solidFill>
                <a:effectLst>
                  <a:outerShdw blurRad="41275" dist="20320" dir="1800000" algn="tl" rotWithShape="0">
                    <a:srgbClr val="000000">
                      <a:alpha val="40000"/>
                    </a:srgbClr>
                  </a:outerShdw>
                </a:effectLst>
              </a:rPr>
              <a:t>U</a:t>
            </a:r>
          </a:p>
          <a:p>
            <a:pPr algn="ctr"/>
            <a:r>
              <a:rPr lang="fr-FR" sz="3200" b="1" dirty="0">
                <a:ln w="12700">
                  <a:solidFill>
                    <a:schemeClr val="tx2">
                      <a:satMod val="155000"/>
                    </a:schemeClr>
                  </a:solidFill>
                  <a:prstDash val="solid"/>
                </a:ln>
                <a:solidFill>
                  <a:srgbClr val="CCFFCC"/>
                </a:solidFill>
                <a:effectLst>
                  <a:outerShdw blurRad="41275" dist="20320" dir="1800000" algn="tl" rotWithShape="0">
                    <a:srgbClr val="000000">
                      <a:alpha val="40000"/>
                    </a:srgbClr>
                  </a:outerShdw>
                </a:effectLst>
              </a:rPr>
              <a:t>S</a:t>
            </a:r>
          </a:p>
          <a:p>
            <a:pPr algn="ctr"/>
            <a:r>
              <a:rPr lang="fr-FR" sz="3200" b="1" dirty="0" err="1">
                <a:ln w="12700">
                  <a:solidFill>
                    <a:schemeClr val="tx2">
                      <a:satMod val="155000"/>
                    </a:schemeClr>
                  </a:solidFill>
                  <a:prstDash val="solid"/>
                </a:ln>
                <a:solidFill>
                  <a:srgbClr val="CCFFCC"/>
                </a:solidFill>
                <a:effectLst>
                  <a:outerShdw blurRad="41275" dist="20320" dir="1800000" algn="tl" rotWithShape="0">
                    <a:srgbClr val="000000">
                      <a:alpha val="40000"/>
                    </a:srgbClr>
                  </a:outerShdw>
                </a:effectLst>
              </a:rPr>
              <a:t>T</a:t>
            </a:r>
            <a:endParaRPr lang="fr-FR" sz="3200" b="1" dirty="0">
              <a:ln w="12700">
                <a:solidFill>
                  <a:schemeClr val="tx2">
                    <a:satMod val="155000"/>
                  </a:schemeClr>
                </a:solidFill>
                <a:prstDash val="solid"/>
              </a:ln>
              <a:solidFill>
                <a:srgbClr val="CCFFCC"/>
              </a:solidFill>
              <a:effectLst>
                <a:outerShdw blurRad="41275" dist="20320" dir="1800000" algn="tl" rotWithShape="0">
                  <a:srgbClr val="000000">
                    <a:alpha val="40000"/>
                  </a:srgbClr>
                </a:outerShdw>
              </a:effectLst>
            </a:endParaRPr>
          </a:p>
          <a:p>
            <a:pPr algn="ctr"/>
            <a:r>
              <a:rPr lang="fr-FR" sz="3200" b="1" dirty="0">
                <a:ln w="12700">
                  <a:solidFill>
                    <a:schemeClr val="tx2">
                      <a:satMod val="155000"/>
                    </a:schemeClr>
                  </a:solidFill>
                  <a:prstDash val="solid"/>
                </a:ln>
                <a:solidFill>
                  <a:srgbClr val="CCFFCC"/>
                </a:solidFill>
                <a:effectLst>
                  <a:outerShdw blurRad="41275" dist="20320" dir="1800000" algn="tl" rotWithShape="0">
                    <a:srgbClr val="000000">
                      <a:alpha val="40000"/>
                    </a:srgbClr>
                  </a:outerShdw>
                </a:effectLst>
              </a:rPr>
              <a:t>I</a:t>
            </a:r>
          </a:p>
          <a:p>
            <a:pPr algn="ctr"/>
            <a:r>
              <a:rPr lang="fr-FR" sz="3200" b="1" dirty="0">
                <a:ln w="12700">
                  <a:solidFill>
                    <a:schemeClr val="tx2">
                      <a:satMod val="155000"/>
                    </a:schemeClr>
                  </a:solidFill>
                  <a:prstDash val="solid"/>
                </a:ln>
                <a:solidFill>
                  <a:srgbClr val="CCFFCC"/>
                </a:solidFill>
                <a:effectLst>
                  <a:outerShdw blurRad="41275" dist="20320" dir="1800000" algn="tl" rotWithShape="0">
                    <a:srgbClr val="000000">
                      <a:alpha val="40000"/>
                    </a:srgbClr>
                  </a:outerShdw>
                </a:effectLst>
              </a:rPr>
              <a:t>C</a:t>
            </a:r>
          </a:p>
          <a:p>
            <a:pPr algn="ctr"/>
            <a:r>
              <a:rPr lang="fr-FR" sz="3200" b="1" dirty="0">
                <a:ln w="12700">
                  <a:solidFill>
                    <a:schemeClr val="tx2">
                      <a:satMod val="155000"/>
                    </a:schemeClr>
                  </a:solidFill>
                  <a:prstDash val="solid"/>
                </a:ln>
                <a:solidFill>
                  <a:srgbClr val="CCFFCC"/>
                </a:solidFill>
                <a:effectLst>
                  <a:outerShdw blurRad="41275" dist="20320" dir="1800000" algn="tl" rotWithShape="0">
                    <a:srgbClr val="000000">
                      <a:alpha val="40000"/>
                    </a:srgbClr>
                  </a:outerShdw>
                </a:effectLst>
              </a:rPr>
              <a:t>E</a:t>
            </a:r>
          </a:p>
        </p:txBody>
      </p:sp>
      <p:sp>
        <p:nvSpPr>
          <p:cNvPr id="25" name="Éclair 24"/>
          <p:cNvSpPr/>
          <p:nvPr/>
        </p:nvSpPr>
        <p:spPr>
          <a:xfrm rot="942132" flipH="1">
            <a:off x="9935827" y="4277319"/>
            <a:ext cx="1385504" cy="1888154"/>
          </a:xfrm>
          <a:prstGeom prst="lightningBolt">
            <a:avLst/>
          </a:prstGeom>
        </p:spPr>
        <p:style>
          <a:lnRef idx="1">
            <a:schemeClr val="accent1"/>
          </a:lnRef>
          <a:fillRef idx="1001">
            <a:schemeClr val="dk2"/>
          </a:fillRef>
          <a:effectRef idx="2">
            <a:schemeClr val="accent1"/>
          </a:effectRef>
          <a:fontRef idx="minor">
            <a:schemeClr val="lt1"/>
          </a:fontRef>
        </p:style>
        <p:txBody>
          <a:bodyPr rtlCol="0" anchor="ctr"/>
          <a:lstStyle/>
          <a:p>
            <a:pPr algn="ctr"/>
            <a:endParaRPr lang="fr-FR"/>
          </a:p>
        </p:txBody>
      </p:sp>
      <p:sp>
        <p:nvSpPr>
          <p:cNvPr id="29" name="Espace réservé du pied de page 5"/>
          <p:cNvSpPr>
            <a:spLocks noGrp="1"/>
          </p:cNvSpPr>
          <p:nvPr>
            <p:ph type="ftr" sz="quarter" idx="11"/>
          </p:nvPr>
        </p:nvSpPr>
        <p:spPr>
          <a:xfrm>
            <a:off x="78834" y="6624920"/>
            <a:ext cx="5943600" cy="228600"/>
          </a:xfrm>
        </p:spPr>
        <p:txBody>
          <a:bodyPr/>
          <a:lstStyle/>
          <a:p>
            <a:r>
              <a:rPr lang="fr-FR" smtClean="0">
                <a:solidFill>
                  <a:srgbClr val="9A5315"/>
                </a:solidFill>
              </a:rPr>
              <a:t>JF. LAURENT</a:t>
            </a:r>
            <a:endParaRPr lang="fr-FR" dirty="0">
              <a:solidFill>
                <a:srgbClr val="9A5315"/>
              </a:solidFill>
            </a:endParaRPr>
          </a:p>
        </p:txBody>
      </p:sp>
      <p:pic>
        <p:nvPicPr>
          <p:cNvPr id="33" name="Image 32"/>
          <p:cNvPicPr>
            <a:picLocks noChangeAspect="1"/>
          </p:cNvPicPr>
          <p:nvPr/>
        </p:nvPicPr>
        <p:blipFill>
          <a:blip r:embed="rId2">
            <a:clrChange>
              <a:clrFrom>
                <a:srgbClr val="FFFFFF"/>
              </a:clrFrom>
              <a:clrTo>
                <a:srgbClr val="FFFFFF">
                  <a:alpha val="0"/>
                </a:srgbClr>
              </a:clrTo>
            </a:clrChange>
          </a:blip>
          <a:stretch>
            <a:fillRect/>
          </a:stretch>
        </p:blipFill>
        <p:spPr>
          <a:xfrm>
            <a:off x="386636" y="5047799"/>
            <a:ext cx="1207457" cy="1537555"/>
          </a:xfrm>
          <a:prstGeom prst="rect">
            <a:avLst/>
          </a:prstGeom>
        </p:spPr>
      </p:pic>
      <p:pic>
        <p:nvPicPr>
          <p:cNvPr id="34" name="Image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24977" y="6555389"/>
            <a:ext cx="1857375" cy="266700"/>
          </a:xfrm>
          <a:prstGeom prst="rect">
            <a:avLst/>
          </a:prstGeom>
        </p:spPr>
      </p:pic>
    </p:spTree>
    <p:extLst>
      <p:ext uri="{BB962C8B-B14F-4D97-AF65-F5344CB8AC3E}">
        <p14:creationId xmlns:p14="http://schemas.microsoft.com/office/powerpoint/2010/main" val="137993471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58928" y="152112"/>
            <a:ext cx="5474710" cy="584776"/>
          </a:xfrm>
          <a:prstGeom prst="rect">
            <a:avLst/>
          </a:prstGeom>
          <a:solidFill>
            <a:schemeClr val="accent3">
              <a:lumMod val="60000"/>
              <a:lumOff val="40000"/>
              <a:alpha val="67000"/>
            </a:schemeClr>
          </a:solidFill>
          <a:effectLst/>
        </p:spPr>
        <p:style>
          <a:lnRef idx="2">
            <a:schemeClr val="accent1"/>
          </a:lnRef>
          <a:fillRef idx="1">
            <a:schemeClr val="lt1"/>
          </a:fillRef>
          <a:effectRef idx="0">
            <a:schemeClr val="accent1"/>
          </a:effectRef>
          <a:fontRef idx="minor">
            <a:schemeClr val="dk1"/>
          </a:fontRef>
        </p:style>
        <p:txBody>
          <a:bodyPr wrap="square" lIns="91440" tIns="45720" rIns="91440" bIns="45720">
            <a:spAutoFit/>
            <a:scene3d>
              <a:camera prst="orthographicFront"/>
              <a:lightRig rig="threePt" dir="t"/>
            </a:scene3d>
            <a:sp3d extrusionH="57150">
              <a:bevelT w="38100" h="38100" prst="angle"/>
            </a:sp3d>
          </a:bodyPr>
          <a:lstStyle/>
          <a:p>
            <a:pPr algn="ctr"/>
            <a:r>
              <a:rPr lang="fr-FR" sz="3200" dirty="0">
                <a:ln w="18415" cmpd="sng">
                  <a:solidFill>
                    <a:srgbClr val="FFFFFF"/>
                  </a:solidFill>
                  <a:prstDash val="solid"/>
                </a:ln>
                <a:solidFill>
                  <a:srgbClr val="080808"/>
                </a:solidFill>
                <a:effectLst>
                  <a:outerShdw blurRad="63500" dir="3600000" algn="tl" rotWithShape="0">
                    <a:srgbClr val="000000">
                      <a:alpha val="70000"/>
                    </a:srgbClr>
                  </a:outerShdw>
                </a:effectLst>
              </a:rPr>
              <a:t>La </a:t>
            </a:r>
            <a:r>
              <a:rPr lang="fr-FR" sz="3200" dirty="0" smtClean="0">
                <a:ln w="18415" cmpd="sng">
                  <a:solidFill>
                    <a:srgbClr val="FFFFFF"/>
                  </a:solidFill>
                  <a:prstDash val="solid"/>
                </a:ln>
                <a:solidFill>
                  <a:srgbClr val="080808"/>
                </a:solidFill>
                <a:effectLst>
                  <a:outerShdw blurRad="63500" dir="3600000" algn="tl" rotWithShape="0">
                    <a:srgbClr val="000000">
                      <a:alpha val="70000"/>
                    </a:srgbClr>
                  </a:outerShdw>
                </a:effectLst>
              </a:rPr>
              <a:t>confusion </a:t>
            </a:r>
            <a:r>
              <a:rPr lang="fr-FR" sz="3200" dirty="0">
                <a:ln w="18415" cmpd="sng">
                  <a:solidFill>
                    <a:srgbClr val="FFFFFF"/>
                  </a:solidFill>
                  <a:prstDash val="solid"/>
                </a:ln>
                <a:solidFill>
                  <a:srgbClr val="080808"/>
                </a:solidFill>
                <a:effectLst>
                  <a:outerShdw blurRad="63500" dir="3600000" algn="tl" rotWithShape="0">
                    <a:srgbClr val="000000">
                      <a:alpha val="70000"/>
                    </a:srgbClr>
                  </a:outerShdw>
                </a:effectLst>
              </a:rPr>
              <a:t>éducative</a:t>
            </a:r>
          </a:p>
        </p:txBody>
      </p:sp>
      <p:sp>
        <p:nvSpPr>
          <p:cNvPr id="5" name="Rectangle 4"/>
          <p:cNvSpPr/>
          <p:nvPr/>
        </p:nvSpPr>
        <p:spPr>
          <a:xfrm>
            <a:off x="6918960" y="3683000"/>
            <a:ext cx="3382722" cy="1200328"/>
          </a:xfrm>
          <a:prstGeom prst="rect">
            <a:avLst/>
          </a:prstGeom>
          <a:solidFill>
            <a:schemeClr val="accent3">
              <a:lumMod val="60000"/>
              <a:lumOff val="40000"/>
              <a:alpha val="67000"/>
            </a:schemeClr>
          </a:solidFill>
          <a:effectLst/>
        </p:spPr>
        <p:style>
          <a:lnRef idx="2">
            <a:schemeClr val="accent1"/>
          </a:lnRef>
          <a:fillRef idx="1">
            <a:schemeClr val="lt1"/>
          </a:fillRef>
          <a:effectRef idx="0">
            <a:schemeClr val="accent1"/>
          </a:effectRef>
          <a:fontRef idx="minor">
            <a:schemeClr val="dk1"/>
          </a:fontRef>
        </p:style>
        <p:txBody>
          <a:bodyPr wrap="square" lIns="91440" tIns="45720" rIns="91440" bIns="45720">
            <a:spAutoFit/>
            <a:scene3d>
              <a:camera prst="orthographicFront"/>
              <a:lightRig rig="threePt" dir="t"/>
            </a:scene3d>
            <a:sp3d extrusionH="57150">
              <a:bevelT w="38100" h="38100" prst="angle"/>
            </a:sp3d>
          </a:bodyPr>
          <a:lstStyle/>
          <a:p>
            <a:pPr algn="ctr"/>
            <a:r>
              <a:rPr lang="fr-FR" sz="2400" dirty="0">
                <a:ln w="18415" cmpd="sng">
                  <a:noFill/>
                  <a:prstDash val="solid"/>
                </a:ln>
                <a:solidFill>
                  <a:srgbClr val="080808"/>
                </a:solidFill>
                <a:effectLst>
                  <a:outerShdw blurRad="63500" dir="3600000" algn="tl" rotWithShape="0">
                    <a:srgbClr val="000000">
                      <a:alpha val="70000"/>
                    </a:srgbClr>
                  </a:outerShdw>
                </a:effectLst>
              </a:rPr>
              <a:t>Qui produit un sentiment d’injustice </a:t>
            </a:r>
          </a:p>
          <a:p>
            <a:pPr algn="ctr"/>
            <a:r>
              <a:rPr lang="fr-FR" sz="2400" dirty="0">
                <a:ln w="18415" cmpd="sng">
                  <a:noFill/>
                  <a:prstDash val="solid"/>
                </a:ln>
                <a:solidFill>
                  <a:srgbClr val="080808"/>
                </a:solidFill>
                <a:effectLst>
                  <a:outerShdw blurRad="63500" dir="3600000" algn="tl" rotWithShape="0">
                    <a:srgbClr val="000000">
                      <a:alpha val="70000"/>
                    </a:srgbClr>
                  </a:outerShdw>
                </a:effectLst>
              </a:rPr>
              <a:t>et de culpabilité</a:t>
            </a:r>
          </a:p>
        </p:txBody>
      </p:sp>
      <p:sp>
        <p:nvSpPr>
          <p:cNvPr id="6" name="Pensées 5"/>
          <p:cNvSpPr/>
          <p:nvPr/>
        </p:nvSpPr>
        <p:spPr>
          <a:xfrm>
            <a:off x="324807" y="4593799"/>
            <a:ext cx="5305402" cy="1249570"/>
          </a:xfrm>
          <a:prstGeom prst="cloudCallou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fr-FR" sz="2800" b="1" i="1" dirty="0"/>
              <a:t>    </a:t>
            </a:r>
            <a:r>
              <a:rPr lang="fr-FR" sz="2800" b="1" i="1" dirty="0" smtClean="0">
                <a:solidFill>
                  <a:srgbClr val="080808"/>
                </a:solidFill>
              </a:rPr>
              <a:t>Tristan rentre </a:t>
            </a:r>
            <a:r>
              <a:rPr lang="fr-FR" sz="2800" b="1" i="1" dirty="0">
                <a:solidFill>
                  <a:srgbClr val="080808"/>
                </a:solidFill>
              </a:rPr>
              <a:t>de l’école</a:t>
            </a:r>
            <a:r>
              <a:rPr lang="is-IS" sz="2800" b="1" i="1" dirty="0">
                <a:solidFill>
                  <a:srgbClr val="080808"/>
                </a:solidFill>
              </a:rPr>
              <a:t>…</a:t>
            </a:r>
            <a:endParaRPr lang="fr-FR" sz="2800" b="1" i="1" dirty="0">
              <a:solidFill>
                <a:srgbClr val="080808"/>
              </a:solidFill>
            </a:endParaRPr>
          </a:p>
        </p:txBody>
      </p:sp>
      <p:sp>
        <p:nvSpPr>
          <p:cNvPr id="7" name="Rectangle 6"/>
          <p:cNvSpPr/>
          <p:nvPr/>
        </p:nvSpPr>
        <p:spPr>
          <a:xfrm>
            <a:off x="1892300" y="1359109"/>
            <a:ext cx="2641600" cy="830997"/>
          </a:xfrm>
          <a:prstGeom prst="rect">
            <a:avLst/>
          </a:prstGeom>
          <a:solidFill>
            <a:schemeClr val="accent3">
              <a:lumMod val="60000"/>
              <a:lumOff val="40000"/>
              <a:alpha val="67000"/>
            </a:schemeClr>
          </a:solidFill>
          <a:ln>
            <a:noFill/>
          </a:ln>
          <a:effectLst/>
        </p:spPr>
        <p:style>
          <a:lnRef idx="2">
            <a:schemeClr val="accent1"/>
          </a:lnRef>
          <a:fillRef idx="1">
            <a:schemeClr val="lt1"/>
          </a:fillRef>
          <a:effectRef idx="0">
            <a:schemeClr val="accent1"/>
          </a:effectRef>
          <a:fontRef idx="minor">
            <a:schemeClr val="dk1"/>
          </a:fontRef>
        </p:style>
        <p:txBody>
          <a:bodyPr wrap="square" lIns="91440" tIns="45720" rIns="91440" bIns="45720">
            <a:spAutoFit/>
            <a:scene3d>
              <a:camera prst="orthographicFront"/>
              <a:lightRig rig="threePt" dir="t"/>
            </a:scene3d>
            <a:sp3d extrusionH="57150">
              <a:bevelT w="38100" h="38100" prst="angle"/>
            </a:sp3d>
          </a:bodyPr>
          <a:lstStyle/>
          <a:p>
            <a:pPr algn="ctr"/>
            <a:r>
              <a:rPr lang="fr-FR" sz="2400" dirty="0">
                <a:ln w="18415" cmpd="sng">
                  <a:noFill/>
                  <a:prstDash val="solid"/>
                </a:ln>
                <a:solidFill>
                  <a:srgbClr val="080808"/>
                </a:solidFill>
                <a:effectLst>
                  <a:outerShdw blurRad="63500" dir="3600000" algn="tl" rotWithShape="0">
                    <a:srgbClr val="000000">
                      <a:alpha val="70000"/>
                    </a:srgbClr>
                  </a:outerShdw>
                </a:effectLst>
              </a:rPr>
              <a:t>Tempête émotionnelle</a:t>
            </a:r>
          </a:p>
        </p:txBody>
      </p:sp>
      <p:sp>
        <p:nvSpPr>
          <p:cNvPr id="8" name="Rectangle 7"/>
          <p:cNvSpPr/>
          <p:nvPr/>
        </p:nvSpPr>
        <p:spPr>
          <a:xfrm>
            <a:off x="6515630" y="5756585"/>
            <a:ext cx="4341857" cy="461665"/>
          </a:xfrm>
          <a:prstGeom prst="rect">
            <a:avLst/>
          </a:prstGeom>
          <a:solidFill>
            <a:schemeClr val="accent3">
              <a:lumMod val="60000"/>
              <a:lumOff val="40000"/>
              <a:alpha val="67000"/>
            </a:schemeClr>
          </a:solidFill>
          <a:effectLst/>
        </p:spPr>
        <p:style>
          <a:lnRef idx="2">
            <a:schemeClr val="accent1"/>
          </a:lnRef>
          <a:fillRef idx="1">
            <a:schemeClr val="lt1"/>
          </a:fillRef>
          <a:effectRef idx="0">
            <a:schemeClr val="accent1"/>
          </a:effectRef>
          <a:fontRef idx="minor">
            <a:schemeClr val="dk1"/>
          </a:fontRef>
        </p:style>
        <p:txBody>
          <a:bodyPr wrap="square" lIns="91440" tIns="45720" rIns="91440" bIns="45720">
            <a:spAutoFit/>
            <a:scene3d>
              <a:camera prst="orthographicFront"/>
              <a:lightRig rig="threePt" dir="t"/>
            </a:scene3d>
            <a:sp3d extrusionH="57150">
              <a:bevelT w="38100" h="38100" prst="angle"/>
            </a:sp3d>
          </a:bodyPr>
          <a:lstStyle/>
          <a:p>
            <a:pPr algn="ctr"/>
            <a:r>
              <a:rPr lang="fr-FR" sz="2400" dirty="0">
                <a:ln w="18415" cmpd="sng">
                  <a:noFill/>
                  <a:prstDash val="solid"/>
                </a:ln>
                <a:solidFill>
                  <a:srgbClr val="080808"/>
                </a:solidFill>
                <a:effectLst>
                  <a:outerShdw blurRad="63500" dir="3600000" algn="tl" rotWithShape="0">
                    <a:srgbClr val="000000">
                      <a:alpha val="70000"/>
                    </a:srgbClr>
                  </a:outerShdw>
                </a:effectLst>
              </a:rPr>
              <a:t>Perte de confiance en soi</a:t>
            </a:r>
          </a:p>
        </p:txBody>
      </p:sp>
      <p:sp>
        <p:nvSpPr>
          <p:cNvPr id="9" name="Rectangle 8"/>
          <p:cNvSpPr/>
          <p:nvPr/>
        </p:nvSpPr>
        <p:spPr>
          <a:xfrm>
            <a:off x="5959825" y="1472913"/>
            <a:ext cx="3098800" cy="830997"/>
          </a:xfrm>
          <a:prstGeom prst="rect">
            <a:avLst/>
          </a:prstGeom>
          <a:solidFill>
            <a:schemeClr val="accent3">
              <a:lumMod val="60000"/>
              <a:lumOff val="40000"/>
              <a:alpha val="67000"/>
            </a:schemeClr>
          </a:solidFill>
          <a:effectLst/>
        </p:spPr>
        <p:style>
          <a:lnRef idx="2">
            <a:schemeClr val="accent1"/>
          </a:lnRef>
          <a:fillRef idx="1">
            <a:schemeClr val="lt1"/>
          </a:fillRef>
          <a:effectRef idx="0">
            <a:schemeClr val="accent1"/>
          </a:effectRef>
          <a:fontRef idx="minor">
            <a:schemeClr val="dk1"/>
          </a:fontRef>
        </p:style>
        <p:txBody>
          <a:bodyPr wrap="square" lIns="91440" tIns="45720" rIns="91440" bIns="45720">
            <a:spAutoFit/>
            <a:scene3d>
              <a:camera prst="orthographicFront"/>
              <a:lightRig rig="threePt" dir="t"/>
            </a:scene3d>
            <a:sp3d extrusionH="57150">
              <a:bevelT w="38100" h="38100" prst="angle"/>
            </a:sp3d>
          </a:bodyPr>
          <a:lstStyle/>
          <a:p>
            <a:pPr algn="ctr"/>
            <a:r>
              <a:rPr lang="fr-FR" sz="2400" dirty="0">
                <a:ln w="18415" cmpd="sng">
                  <a:noFill/>
                  <a:prstDash val="solid"/>
                </a:ln>
                <a:solidFill>
                  <a:srgbClr val="080808"/>
                </a:solidFill>
                <a:effectLst>
                  <a:outerShdw blurRad="63500" dir="3600000" algn="tl" rotWithShape="0">
                    <a:srgbClr val="000000">
                      <a:alpha val="70000"/>
                    </a:srgbClr>
                  </a:outerShdw>
                </a:effectLst>
              </a:rPr>
              <a:t>Attitudes incompréhensibles </a:t>
            </a:r>
          </a:p>
        </p:txBody>
      </p:sp>
      <p:sp>
        <p:nvSpPr>
          <p:cNvPr id="10" name="Flèche vers le bas 9"/>
          <p:cNvSpPr/>
          <p:nvPr/>
        </p:nvSpPr>
        <p:spPr>
          <a:xfrm rot="16200000">
            <a:off x="5068066" y="1289873"/>
            <a:ext cx="354073" cy="93533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 name="Flèche vers le bas 11"/>
          <p:cNvSpPr/>
          <p:nvPr/>
        </p:nvSpPr>
        <p:spPr>
          <a:xfrm rot="3187109">
            <a:off x="5746521" y="2309322"/>
            <a:ext cx="481083" cy="93533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4" name="Rectangle 13"/>
          <p:cNvSpPr/>
          <p:nvPr/>
        </p:nvSpPr>
        <p:spPr>
          <a:xfrm>
            <a:off x="1882845" y="3114989"/>
            <a:ext cx="3553460" cy="830997"/>
          </a:xfrm>
          <a:prstGeom prst="rect">
            <a:avLst/>
          </a:prstGeom>
          <a:solidFill>
            <a:schemeClr val="accent3">
              <a:lumMod val="60000"/>
              <a:lumOff val="40000"/>
              <a:alpha val="67000"/>
            </a:schemeClr>
          </a:solidFill>
          <a:effectLst/>
        </p:spPr>
        <p:style>
          <a:lnRef idx="2">
            <a:schemeClr val="accent1"/>
          </a:lnRef>
          <a:fillRef idx="1">
            <a:schemeClr val="lt1"/>
          </a:fillRef>
          <a:effectRef idx="0">
            <a:schemeClr val="accent1"/>
          </a:effectRef>
          <a:fontRef idx="minor">
            <a:schemeClr val="dk1"/>
          </a:fontRef>
        </p:style>
        <p:txBody>
          <a:bodyPr wrap="square" lIns="91440" tIns="45720" rIns="91440" bIns="45720">
            <a:spAutoFit/>
            <a:scene3d>
              <a:camera prst="orthographicFront"/>
              <a:lightRig rig="threePt" dir="t"/>
            </a:scene3d>
            <a:sp3d extrusionH="57150">
              <a:bevelT w="38100" h="38100" prst="angle"/>
            </a:sp3d>
          </a:bodyPr>
          <a:lstStyle/>
          <a:p>
            <a:pPr algn="ctr"/>
            <a:r>
              <a:rPr lang="fr-FR" sz="2400" dirty="0">
                <a:ln w="18415" cmpd="sng">
                  <a:noFill/>
                  <a:prstDash val="solid"/>
                </a:ln>
                <a:solidFill>
                  <a:srgbClr val="080808"/>
                </a:solidFill>
                <a:effectLst>
                  <a:outerShdw blurRad="63500" dir="3600000" algn="tl" rotWithShape="0">
                    <a:srgbClr val="000000">
                      <a:alpha val="70000"/>
                    </a:srgbClr>
                  </a:outerShdw>
                </a:effectLst>
              </a:rPr>
              <a:t>Réactions exacerbées de l’entourage</a:t>
            </a:r>
          </a:p>
        </p:txBody>
      </p:sp>
      <p:sp>
        <p:nvSpPr>
          <p:cNvPr id="15" name="Flèche vers le bas 14"/>
          <p:cNvSpPr/>
          <p:nvPr/>
        </p:nvSpPr>
        <p:spPr>
          <a:xfrm rot="17194192">
            <a:off x="6018759" y="3438245"/>
            <a:ext cx="354073" cy="93533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6" name="Flèche vers le bas 15"/>
          <p:cNvSpPr/>
          <p:nvPr/>
        </p:nvSpPr>
        <p:spPr>
          <a:xfrm>
            <a:off x="8179566" y="4902200"/>
            <a:ext cx="354073" cy="63276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 name="Flèche vers le bas 16"/>
          <p:cNvSpPr/>
          <p:nvPr/>
        </p:nvSpPr>
        <p:spPr>
          <a:xfrm>
            <a:off x="7455664" y="4902200"/>
            <a:ext cx="354073" cy="63276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Flèche vers le bas 17"/>
          <p:cNvSpPr/>
          <p:nvPr/>
        </p:nvSpPr>
        <p:spPr>
          <a:xfrm>
            <a:off x="9058626" y="4902200"/>
            <a:ext cx="354073" cy="63276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20" name="Image 19" descr="Résultat de recherche d'images pour &quot;enfant qui rentre de l'école&quot;"/>
          <p:cNvPicPr/>
          <p:nvPr/>
        </p:nvPicPr>
        <p:blipFill>
          <a:blip r:embed="rId2">
            <a:extLst>
              <a:ext uri="{28A0092B-C50C-407E-A947-70E740481C1C}">
                <a14:useLocalDpi xmlns:a14="http://schemas.microsoft.com/office/drawing/2010/main" val="0"/>
              </a:ext>
            </a:extLst>
          </a:blip>
          <a:srcRect/>
          <a:stretch>
            <a:fillRect/>
          </a:stretch>
        </p:blipFill>
        <p:spPr bwMode="auto">
          <a:xfrm>
            <a:off x="119336" y="5373216"/>
            <a:ext cx="1512168" cy="1442949"/>
          </a:xfrm>
          <a:prstGeom prst="rect">
            <a:avLst/>
          </a:prstGeom>
          <a:noFill/>
          <a:ln>
            <a:noFill/>
          </a:ln>
        </p:spPr>
      </p:pic>
      <p:sp>
        <p:nvSpPr>
          <p:cNvPr id="21" name="Espace réservé du pied de page 3"/>
          <p:cNvSpPr>
            <a:spLocks noGrp="1"/>
          </p:cNvSpPr>
          <p:nvPr>
            <p:ph type="ftr" sz="quarter" idx="11"/>
          </p:nvPr>
        </p:nvSpPr>
        <p:spPr>
          <a:xfrm>
            <a:off x="5708" y="6701865"/>
            <a:ext cx="5943600" cy="228600"/>
          </a:xfrm>
        </p:spPr>
        <p:txBody>
          <a:bodyPr/>
          <a:lstStyle/>
          <a:p>
            <a:r>
              <a:rPr lang="fr-FR" smtClean="0">
                <a:solidFill>
                  <a:srgbClr val="9A5315"/>
                </a:solidFill>
              </a:rPr>
              <a:t>JF. LAURENT</a:t>
            </a:r>
            <a:endParaRPr lang="fr-FR" dirty="0">
              <a:solidFill>
                <a:srgbClr val="9A5315"/>
              </a:solidFill>
            </a:endParaRPr>
          </a:p>
        </p:txBody>
      </p:sp>
      <p:pic>
        <p:nvPicPr>
          <p:cNvPr id="22" name="Imag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24977" y="6555389"/>
            <a:ext cx="1857375" cy="266700"/>
          </a:xfrm>
          <a:prstGeom prst="rect">
            <a:avLst/>
          </a:prstGeom>
        </p:spPr>
      </p:pic>
    </p:spTree>
    <p:extLst>
      <p:ext uri="{BB962C8B-B14F-4D97-AF65-F5344CB8AC3E}">
        <p14:creationId xmlns:p14="http://schemas.microsoft.com/office/powerpoint/2010/main" val="383828904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5744" y="857251"/>
            <a:ext cx="5535457" cy="5586145"/>
          </a:xfrm>
          <a:prstGeom prst="rect">
            <a:avLst/>
          </a:prstGeom>
        </p:spPr>
        <p:txBody>
          <a:bodyPr wrap="square">
            <a:spAutoFit/>
          </a:bodyPr>
          <a:lstStyle/>
          <a:p>
            <a:pPr algn="ctr">
              <a:spcBef>
                <a:spcPct val="50000"/>
              </a:spcBef>
            </a:pPr>
            <a:endParaRPr lang="fr-FR" altLang="fr-FR" sz="1500" b="1" dirty="0">
              <a:solidFill>
                <a:prstClr val="black"/>
              </a:solidFill>
              <a:cs typeface="Arial" panose="020B0604020202020204" pitchFamily="34" charset="0"/>
            </a:endParaRPr>
          </a:p>
          <a:p>
            <a:pPr algn="ctr">
              <a:spcBef>
                <a:spcPct val="50000"/>
              </a:spcBef>
            </a:pPr>
            <a:r>
              <a:rPr lang="fr-FR" b="1" dirty="0">
                <a:solidFill>
                  <a:prstClr val="black"/>
                </a:solidFill>
                <a:latin typeface="Arial" panose="020B0604020202020204" pitchFamily="34" charset="0"/>
                <a:cs typeface="Arial" panose="020B0604020202020204" pitchFamily="34" charset="0"/>
              </a:rPr>
              <a:t>L’Inhibition Latente </a:t>
            </a:r>
            <a:r>
              <a:rPr lang="fr-FR" dirty="0">
                <a:solidFill>
                  <a:prstClr val="black"/>
                </a:solidFill>
                <a:latin typeface="Arial" panose="020B0604020202020204" pitchFamily="34" charset="0"/>
                <a:cs typeface="Arial" panose="020B0604020202020204" pitchFamily="34" charset="0"/>
              </a:rPr>
              <a:t>permet de trier les informations que nous recevons de l’extérieur par nos </a:t>
            </a:r>
            <a:r>
              <a:rPr lang="fr-FR" dirty="0" smtClean="0">
                <a:solidFill>
                  <a:prstClr val="black"/>
                </a:solidFill>
                <a:latin typeface="Arial" panose="020B0604020202020204" pitchFamily="34" charset="0"/>
                <a:cs typeface="Arial" panose="020B0604020202020204" pitchFamily="34" charset="0"/>
              </a:rPr>
              <a:t>sens</a:t>
            </a:r>
            <a:r>
              <a:rPr lang="fr-FR" dirty="0">
                <a:solidFill>
                  <a:prstClr val="black"/>
                </a:solidFill>
                <a:latin typeface="Arial" panose="020B0604020202020204" pitchFamily="34" charset="0"/>
                <a:cs typeface="Arial" panose="020B0604020202020204" pitchFamily="34" charset="0"/>
              </a:rPr>
              <a:t>. C’est un processus inconscient. </a:t>
            </a:r>
          </a:p>
          <a:p>
            <a:pPr algn="ctr">
              <a:spcBef>
                <a:spcPct val="50000"/>
              </a:spcBef>
            </a:pPr>
            <a:r>
              <a:rPr lang="fr-FR" dirty="0">
                <a:solidFill>
                  <a:prstClr val="black"/>
                </a:solidFill>
                <a:latin typeface="Arial" panose="020B0604020202020204" pitchFamily="34" charset="0"/>
                <a:cs typeface="Arial" panose="020B0604020202020204" pitchFamily="34" charset="0"/>
              </a:rPr>
              <a:t>L’inhibition latente nous permet donc de nous concentrer sur l’essentiel</a:t>
            </a:r>
          </a:p>
          <a:p>
            <a:pPr algn="ctr">
              <a:spcBef>
                <a:spcPct val="50000"/>
              </a:spcBef>
            </a:pPr>
            <a:r>
              <a:rPr lang="fr-FR" i="1" dirty="0">
                <a:solidFill>
                  <a:prstClr val="black"/>
                </a:solidFill>
                <a:latin typeface="Arial" panose="020B0604020202020204" pitchFamily="34" charset="0"/>
                <a:cs typeface="Arial" panose="020B0604020202020204" pitchFamily="34" charset="0"/>
              </a:rPr>
              <a:t>Exemple : « le tic-tac d’une horloge peut nous agacer, puis il semble disparaître, se fondre dans le décor : c’est l’inhibition latente qui a œuvré et a classé cette information comme n’étant pas importante et l’a mise de côté </a:t>
            </a:r>
            <a:r>
              <a:rPr lang="fr-FR" dirty="0">
                <a:solidFill>
                  <a:prstClr val="black"/>
                </a:solidFill>
                <a:latin typeface="Arial" panose="020B0604020202020204" pitchFamily="34" charset="0"/>
                <a:cs typeface="Arial" panose="020B0604020202020204" pitchFamily="34" charset="0"/>
              </a:rPr>
              <a:t>».</a:t>
            </a:r>
            <a:endParaRPr lang="fr-FR" altLang="fr-FR" b="1" dirty="0">
              <a:solidFill>
                <a:prstClr val="black"/>
              </a:solidFill>
              <a:latin typeface="Arial" panose="020B0604020202020204" pitchFamily="34" charset="0"/>
              <a:cs typeface="Arial" panose="020B0604020202020204" pitchFamily="34" charset="0"/>
            </a:endParaRPr>
          </a:p>
          <a:p>
            <a:pPr algn="ctr">
              <a:spcBef>
                <a:spcPct val="50000"/>
              </a:spcBef>
            </a:pPr>
            <a:endParaRPr lang="fr-FR" altLang="fr-FR" b="1" dirty="0">
              <a:solidFill>
                <a:prstClr val="black"/>
              </a:solidFill>
              <a:latin typeface="Arial" panose="020B0604020202020204" pitchFamily="34" charset="0"/>
              <a:cs typeface="Arial" panose="020B0604020202020204" pitchFamily="34" charset="0"/>
            </a:endParaRPr>
          </a:p>
          <a:p>
            <a:pPr algn="ctr">
              <a:spcBef>
                <a:spcPct val="50000"/>
              </a:spcBef>
            </a:pPr>
            <a:r>
              <a:rPr lang="fr-FR" altLang="fr-FR" b="1" dirty="0">
                <a:solidFill>
                  <a:prstClr val="black"/>
                </a:solidFill>
                <a:latin typeface="Arial" panose="020B0604020202020204" pitchFamily="34" charset="0"/>
                <a:cs typeface="Arial" panose="020B0604020202020204" pitchFamily="34" charset="0"/>
              </a:rPr>
              <a:t>Haut Potentiel = Déficit de l’inhibition latente</a:t>
            </a:r>
          </a:p>
          <a:p>
            <a:pPr algn="just">
              <a:spcBef>
                <a:spcPct val="50000"/>
              </a:spcBef>
            </a:pPr>
            <a:r>
              <a:rPr lang="fr-FR" dirty="0">
                <a:solidFill>
                  <a:prstClr val="black"/>
                </a:solidFill>
                <a:latin typeface="Arial" panose="020B0604020202020204" pitchFamily="34" charset="0"/>
                <a:cs typeface="Arial" panose="020B0604020202020204" pitchFamily="34" charset="0"/>
              </a:rPr>
              <a:t>Son cerveau ne fait pas de différences entre les diverses informations qui lui parviennent et les traite toutes avec la même importance, il est dans l’incapacité de faire un tri </a:t>
            </a:r>
          </a:p>
        </p:txBody>
      </p:sp>
      <p:graphicFrame>
        <p:nvGraphicFramePr>
          <p:cNvPr id="3" name="Diagramme 2"/>
          <p:cNvGraphicFramePr/>
          <p:nvPr>
            <p:extLst/>
          </p:nvPr>
        </p:nvGraphicFramePr>
        <p:xfrm>
          <a:off x="5618871" y="857251"/>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ylindre 6"/>
          <p:cNvSpPr/>
          <p:nvPr/>
        </p:nvSpPr>
        <p:spPr>
          <a:xfrm>
            <a:off x="8838140" y="4427318"/>
            <a:ext cx="1218299" cy="137794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50" dirty="0">
                <a:solidFill>
                  <a:prstClr val="white"/>
                </a:solidFill>
              </a:rPr>
              <a:t>important</a:t>
            </a:r>
          </a:p>
        </p:txBody>
      </p:sp>
      <p:sp>
        <p:nvSpPr>
          <p:cNvPr id="8" name="Cylindre 7"/>
          <p:cNvSpPr/>
          <p:nvPr/>
        </p:nvSpPr>
        <p:spPr>
          <a:xfrm>
            <a:off x="7326744" y="4409538"/>
            <a:ext cx="1190658" cy="1388787"/>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50" dirty="0">
                <a:solidFill>
                  <a:prstClr val="white"/>
                </a:solidFill>
              </a:rPr>
              <a:t>Pas important</a:t>
            </a:r>
          </a:p>
        </p:txBody>
      </p:sp>
      <p:sp>
        <p:nvSpPr>
          <p:cNvPr id="9" name="Flèche vers le bas 8"/>
          <p:cNvSpPr/>
          <p:nvPr/>
        </p:nvSpPr>
        <p:spPr>
          <a:xfrm rot="1623681">
            <a:off x="8243691" y="4096337"/>
            <a:ext cx="353744" cy="3903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solidFill>
                <a:prstClr val="white"/>
              </a:solidFill>
            </a:endParaRPr>
          </a:p>
        </p:txBody>
      </p:sp>
      <p:sp>
        <p:nvSpPr>
          <p:cNvPr id="10" name="Flèche vers le bas 9"/>
          <p:cNvSpPr/>
          <p:nvPr/>
        </p:nvSpPr>
        <p:spPr>
          <a:xfrm rot="19067189">
            <a:off x="8769910" y="4087219"/>
            <a:ext cx="353744" cy="3903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solidFill>
                <a:prstClr val="white"/>
              </a:solidFill>
            </a:endParaRPr>
          </a:p>
        </p:txBody>
      </p:sp>
      <p:cxnSp>
        <p:nvCxnSpPr>
          <p:cNvPr id="12" name="Connecteur droit 11"/>
          <p:cNvCxnSpPr/>
          <p:nvPr/>
        </p:nvCxnSpPr>
        <p:spPr>
          <a:xfrm flipV="1">
            <a:off x="7177274" y="4469469"/>
            <a:ext cx="1507363" cy="1201212"/>
          </a:xfrm>
          <a:prstGeom prst="line">
            <a:avLst/>
          </a:prstGeom>
          <a:ln w="38100"/>
        </p:spPr>
        <p:style>
          <a:lnRef idx="3">
            <a:schemeClr val="accent4"/>
          </a:lnRef>
          <a:fillRef idx="0">
            <a:schemeClr val="accent4"/>
          </a:fillRef>
          <a:effectRef idx="2">
            <a:schemeClr val="accent4"/>
          </a:effectRef>
          <a:fontRef idx="minor">
            <a:schemeClr val="tx1"/>
          </a:fontRef>
        </p:style>
      </p:cxnSp>
      <p:cxnSp>
        <p:nvCxnSpPr>
          <p:cNvPr id="16" name="Connecteur droit 15"/>
          <p:cNvCxnSpPr/>
          <p:nvPr/>
        </p:nvCxnSpPr>
        <p:spPr>
          <a:xfrm>
            <a:off x="7079514" y="4483868"/>
            <a:ext cx="1560597" cy="1186813"/>
          </a:xfrm>
          <a:prstGeom prst="line">
            <a:avLst/>
          </a:prstGeom>
          <a:ln w="38100">
            <a:solidFill>
              <a:schemeClr val="tx2"/>
            </a:solidFill>
          </a:ln>
        </p:spPr>
        <p:style>
          <a:lnRef idx="3">
            <a:schemeClr val="accent4"/>
          </a:lnRef>
          <a:fillRef idx="0">
            <a:schemeClr val="accent4"/>
          </a:fillRef>
          <a:effectRef idx="2">
            <a:schemeClr val="accent4"/>
          </a:effectRef>
          <a:fontRef idx="minor">
            <a:schemeClr val="tx1"/>
          </a:fontRef>
        </p:style>
      </p:cxnSp>
      <p:sp>
        <p:nvSpPr>
          <p:cNvPr id="11" name="Text Box 14"/>
          <p:cNvSpPr txBox="1">
            <a:spLocks noChangeArrowheads="1"/>
          </p:cNvSpPr>
          <p:nvPr/>
        </p:nvSpPr>
        <p:spPr bwMode="auto">
          <a:xfrm>
            <a:off x="2677269" y="107821"/>
            <a:ext cx="6650254" cy="1146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800" dirty="0">
                <a:solidFill>
                  <a:schemeClr val="accent6">
                    <a:lumMod val="75000"/>
                  </a:schemeClr>
                </a:solidFill>
                <a:ea typeface="+mj-ea"/>
                <a:cs typeface="Arial" panose="020B0604020202020204" pitchFamily="34" charset="0"/>
              </a:rPr>
              <a:t>Déficit de l’inhibition latente</a:t>
            </a:r>
          </a:p>
          <a:p>
            <a:pPr algn="just">
              <a:spcBef>
                <a:spcPct val="50000"/>
              </a:spcBef>
            </a:pPr>
            <a:r>
              <a:rPr lang="fr-FR" sz="1350" dirty="0">
                <a:solidFill>
                  <a:prstClr val="black"/>
                </a:solidFill>
                <a:cs typeface="Arial" panose="020B0604020202020204" pitchFamily="34" charset="0"/>
              </a:rPr>
              <a:t> </a:t>
            </a:r>
            <a:r>
              <a:rPr lang="fr-FR" altLang="fr-FR" sz="1350" dirty="0">
                <a:solidFill>
                  <a:prstClr val="black"/>
                </a:solidFill>
                <a:cs typeface="Arial" panose="020B0604020202020204" pitchFamily="34" charset="0"/>
              </a:rPr>
              <a:t> </a:t>
            </a:r>
          </a:p>
          <a:p>
            <a:pPr algn="ctr">
              <a:spcBef>
                <a:spcPct val="50000"/>
              </a:spcBef>
            </a:pPr>
            <a:endParaRPr lang="fr-FR" altLang="fr-FR" sz="1350" i="1" dirty="0">
              <a:solidFill>
                <a:prstClr val="black"/>
              </a:solidFill>
              <a:cs typeface="Arial" panose="020B0604020202020204" pitchFamily="34" charset="0"/>
            </a:endParaRPr>
          </a:p>
        </p:txBody>
      </p:sp>
      <p:sp>
        <p:nvSpPr>
          <p:cNvPr id="4" name="Espace réservé du pied de page 3"/>
          <p:cNvSpPr>
            <a:spLocks noGrp="1"/>
          </p:cNvSpPr>
          <p:nvPr>
            <p:ph type="ftr" sz="quarter" idx="11"/>
          </p:nvPr>
        </p:nvSpPr>
        <p:spPr>
          <a:xfrm>
            <a:off x="58796" y="6600383"/>
            <a:ext cx="5943600" cy="228600"/>
          </a:xfrm>
        </p:spPr>
        <p:txBody>
          <a:bodyPr/>
          <a:lstStyle/>
          <a:p>
            <a:r>
              <a:rPr lang="fr-FR" smtClean="0">
                <a:solidFill>
                  <a:srgbClr val="9A5315"/>
                </a:solidFill>
              </a:rPr>
              <a:t>JF. LAURENT</a:t>
            </a:r>
            <a:endParaRPr lang="fr-FR" dirty="0">
              <a:solidFill>
                <a:srgbClr val="9A5315"/>
              </a:solidFill>
            </a:endParaRPr>
          </a:p>
        </p:txBody>
      </p:sp>
      <p:pic>
        <p:nvPicPr>
          <p:cNvPr id="13" name="Imag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24977" y="6555389"/>
            <a:ext cx="1857375" cy="266700"/>
          </a:xfrm>
          <a:prstGeom prst="rect">
            <a:avLst/>
          </a:prstGeom>
        </p:spPr>
      </p:pic>
    </p:spTree>
    <p:extLst>
      <p:ext uri="{BB962C8B-B14F-4D97-AF65-F5344CB8AC3E}">
        <p14:creationId xmlns:p14="http://schemas.microsoft.com/office/powerpoint/2010/main" val="58427989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335360" y="836712"/>
            <a:ext cx="5524527"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fr-FR" altLang="fr-FR" b="1" dirty="0">
                <a:cs typeface="Arial" panose="020B0604020202020204" pitchFamily="34" charset="0"/>
              </a:rPr>
              <a:t>Besoin de </a:t>
            </a:r>
            <a:r>
              <a:rPr lang="fr-FR" altLang="fr-FR" b="1" dirty="0" smtClean="0">
                <a:cs typeface="Arial" panose="020B0604020202020204" pitchFamily="34" charset="0"/>
              </a:rPr>
              <a:t>limites, de cadres rassurants                          </a:t>
            </a:r>
            <a:r>
              <a:rPr lang="fr-FR" altLang="fr-FR" sz="2400" b="1" dirty="0" smtClean="0">
                <a:cs typeface="Arial" panose="020B0604020202020204" pitchFamily="34" charset="0"/>
              </a:rPr>
              <a:t>++++</a:t>
            </a:r>
          </a:p>
          <a:p>
            <a:pPr algn="just" eaLnBrk="1" hangingPunct="1">
              <a:spcBef>
                <a:spcPct val="50000"/>
              </a:spcBef>
            </a:pPr>
            <a:r>
              <a:rPr lang="fr-FR" altLang="fr-FR" dirty="0"/>
              <a:t>Cela va l’aider à </a:t>
            </a:r>
            <a:r>
              <a:rPr lang="fr-FR" altLang="fr-FR" dirty="0" smtClean="0"/>
              <a:t>grandir, à se construire même s’il a du mal à se soumettre à cette fermeté </a:t>
            </a:r>
          </a:p>
          <a:p>
            <a:pPr algn="just" eaLnBrk="1" hangingPunct="1">
              <a:spcBef>
                <a:spcPct val="50000"/>
              </a:spcBef>
            </a:pPr>
            <a:r>
              <a:rPr lang="fr-FR" altLang="fr-FR" dirty="0" smtClean="0"/>
              <a:t> Expliquer les limites</a:t>
            </a:r>
            <a:endParaRPr lang="fr-FR" altLang="fr-FR" dirty="0"/>
          </a:p>
        </p:txBody>
      </p:sp>
      <p:pic>
        <p:nvPicPr>
          <p:cNvPr id="3" name="Image 2"/>
          <p:cNvPicPr>
            <a:picLocks noChangeAspect="1"/>
          </p:cNvPicPr>
          <p:nvPr/>
        </p:nvPicPr>
        <p:blipFill rotWithShape="1">
          <a:blip r:embed="rId2"/>
          <a:srcRect l="-1" r="-2325" b="25953"/>
          <a:stretch/>
        </p:blipFill>
        <p:spPr>
          <a:xfrm>
            <a:off x="4671037" y="2722827"/>
            <a:ext cx="3168351" cy="3226453"/>
          </a:xfrm>
          <a:prstGeom prst="rect">
            <a:avLst/>
          </a:prstGeom>
        </p:spPr>
      </p:pic>
      <p:sp>
        <p:nvSpPr>
          <p:cNvPr id="4" name="Rectangle 3"/>
          <p:cNvSpPr txBox="1">
            <a:spLocks noChangeArrowheads="1"/>
          </p:cNvSpPr>
          <p:nvPr/>
        </p:nvSpPr>
        <p:spPr>
          <a:xfrm>
            <a:off x="7752184" y="2924944"/>
            <a:ext cx="4439816" cy="3096344"/>
          </a:xfrm>
          <a:prstGeom prst="rect">
            <a:avLst/>
          </a:prstGeom>
        </p:spPr>
        <p:txBody>
          <a:bodyPr/>
          <a:lst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a:lstStyle>
          <a:p>
            <a:pPr>
              <a:lnSpc>
                <a:spcPct val="90000"/>
              </a:lnSpc>
            </a:pPr>
            <a:r>
              <a:rPr lang="fr-FR" altLang="fr-FR" dirty="0" smtClean="0">
                <a:solidFill>
                  <a:schemeClr val="tx2"/>
                </a:solidFill>
              </a:rPr>
              <a:t>Quand un enfant est submergé par ses émotions, il ne sert à rien de le raisonner.</a:t>
            </a:r>
          </a:p>
          <a:p>
            <a:pPr>
              <a:lnSpc>
                <a:spcPct val="90000"/>
              </a:lnSpc>
            </a:pPr>
            <a:r>
              <a:rPr lang="fr-FR" altLang="fr-FR" dirty="0" smtClean="0">
                <a:solidFill>
                  <a:schemeClr val="tx2"/>
                </a:solidFill>
              </a:rPr>
              <a:t>Son cerveau a besoin de temps et de calme pour retrouver sa capacité à entendre.</a:t>
            </a:r>
          </a:p>
        </p:txBody>
      </p:sp>
      <p:sp>
        <p:nvSpPr>
          <p:cNvPr id="5" name="Espace réservé du pied de page 4"/>
          <p:cNvSpPr>
            <a:spLocks noGrp="1"/>
          </p:cNvSpPr>
          <p:nvPr>
            <p:ph type="ftr" sz="quarter" idx="11"/>
          </p:nvPr>
        </p:nvSpPr>
        <p:spPr>
          <a:xfrm>
            <a:off x="125823" y="6629400"/>
            <a:ext cx="5943600" cy="228600"/>
          </a:xfrm>
        </p:spPr>
        <p:txBody>
          <a:bodyPr/>
          <a:lstStyle/>
          <a:p>
            <a:r>
              <a:rPr lang="fr-FR" smtClean="0">
                <a:solidFill>
                  <a:srgbClr val="9A5315"/>
                </a:solidFill>
              </a:rPr>
              <a:t>JF. LAURENT</a:t>
            </a:r>
            <a:endParaRPr lang="fr-FR" dirty="0">
              <a:solidFill>
                <a:srgbClr val="9A5315"/>
              </a:solidFill>
            </a:endParaRP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24977" y="6555389"/>
            <a:ext cx="1857375" cy="266700"/>
          </a:xfrm>
          <a:prstGeom prst="rect">
            <a:avLst/>
          </a:prstGeom>
        </p:spPr>
      </p:pic>
      <p:pic>
        <p:nvPicPr>
          <p:cNvPr id="7" name="Image 6"/>
          <p:cNvPicPr>
            <a:picLocks noChangeAspect="1"/>
          </p:cNvPicPr>
          <p:nvPr/>
        </p:nvPicPr>
        <p:blipFill>
          <a:blip r:embed="rId4"/>
          <a:stretch>
            <a:fillRect/>
          </a:stretch>
        </p:blipFill>
        <p:spPr>
          <a:xfrm>
            <a:off x="1414862" y="4449532"/>
            <a:ext cx="1682761" cy="2105857"/>
          </a:xfrm>
          <a:prstGeom prst="rect">
            <a:avLst/>
          </a:prstGeom>
        </p:spPr>
      </p:pic>
    </p:spTree>
    <p:extLst>
      <p:ext uri="{BB962C8B-B14F-4D97-AF65-F5344CB8AC3E}">
        <p14:creationId xmlns:p14="http://schemas.microsoft.com/office/powerpoint/2010/main" val="174985041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anim calcmode="lin" valueType="num">
                                      <p:cBhvr>
                                        <p:cTn id="12" dur="2000" fill="hold"/>
                                        <p:tgtEl>
                                          <p:spTgt spid="3"/>
                                        </p:tgtEl>
                                        <p:attrNameLst>
                                          <p:attrName>ppt_w</p:attrName>
                                        </p:attrNameLst>
                                      </p:cBhvr>
                                      <p:tavLst>
                                        <p:tav tm="0" fmla="#ppt_w*sin(2.5*pi*$)">
                                          <p:val>
                                            <p:fltVal val="0"/>
                                          </p:val>
                                        </p:tav>
                                        <p:tav tm="100000">
                                          <p:val>
                                            <p:fltVal val="1"/>
                                          </p:val>
                                        </p:tav>
                                      </p:tavLst>
                                    </p:anim>
                                    <p:anim calcmode="lin" valueType="num">
                                      <p:cBhvr>
                                        <p:cTn id="13"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aman dispute gronde colère garç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2142"/>
            <a:ext cx="12192000" cy="70736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Flèche droite rayée 5"/>
          <p:cNvSpPr/>
          <p:nvPr/>
        </p:nvSpPr>
        <p:spPr>
          <a:xfrm>
            <a:off x="4889500" y="2638534"/>
            <a:ext cx="1797422" cy="1615966"/>
          </a:xfrm>
          <a:prstGeom prst="strip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a:t>Des phrases JE !</a:t>
            </a:r>
          </a:p>
        </p:txBody>
      </p:sp>
      <p:sp>
        <p:nvSpPr>
          <p:cNvPr id="7" name="Flèche droite rayée 6"/>
          <p:cNvSpPr/>
          <p:nvPr/>
        </p:nvSpPr>
        <p:spPr>
          <a:xfrm>
            <a:off x="2006601" y="2959101"/>
            <a:ext cx="1993829" cy="1530869"/>
          </a:xfrm>
          <a:prstGeom prst="stripedRightArrow">
            <a:avLst/>
          </a:prstGeom>
        </p:spPr>
        <p:style>
          <a:lnRef idx="1">
            <a:schemeClr val="dk1"/>
          </a:lnRef>
          <a:fillRef idx="3">
            <a:schemeClr val="dk1"/>
          </a:fillRef>
          <a:effectRef idx="2">
            <a:schemeClr val="dk1"/>
          </a:effectRef>
          <a:fontRef idx="minor">
            <a:schemeClr val="lt1"/>
          </a:fontRef>
        </p:style>
        <p:txBody>
          <a:bodyPr rtlCol="0" anchor="ctr"/>
          <a:lstStyle/>
          <a:p>
            <a:pPr algn="ctr"/>
            <a:r>
              <a:rPr lang="fr-FR" dirty="0"/>
              <a:t>Je parle de moi !</a:t>
            </a:r>
          </a:p>
        </p:txBody>
      </p:sp>
      <p:sp>
        <p:nvSpPr>
          <p:cNvPr id="9" name="Flèche droite rayée 8"/>
          <p:cNvSpPr/>
          <p:nvPr/>
        </p:nvSpPr>
        <p:spPr>
          <a:xfrm rot="20616319">
            <a:off x="2160363" y="4707412"/>
            <a:ext cx="2001915" cy="1377924"/>
          </a:xfrm>
          <a:prstGeom prst="striped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dirty="0"/>
              <a:t>Je nomme des faits</a:t>
            </a:r>
          </a:p>
        </p:txBody>
      </p:sp>
      <p:sp>
        <p:nvSpPr>
          <p:cNvPr id="12" name="Flèche gauche 11"/>
          <p:cNvSpPr/>
          <p:nvPr/>
        </p:nvSpPr>
        <p:spPr>
          <a:xfrm rot="21052771" flipH="1">
            <a:off x="4643985" y="5124593"/>
            <a:ext cx="1427927" cy="1032583"/>
          </a:xfrm>
          <a:prstGeom prst="lef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dirty="0"/>
              <a:t>Mes besoins</a:t>
            </a:r>
          </a:p>
        </p:txBody>
      </p:sp>
      <p:sp>
        <p:nvSpPr>
          <p:cNvPr id="13" name="Flèche gauche 12"/>
          <p:cNvSpPr/>
          <p:nvPr/>
        </p:nvSpPr>
        <p:spPr>
          <a:xfrm rot="21179945" flipH="1">
            <a:off x="4404389" y="4097907"/>
            <a:ext cx="1594785" cy="1152339"/>
          </a:xfrm>
          <a:prstGeom prst="lef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a:t>Mes ressentis</a:t>
            </a:r>
          </a:p>
        </p:txBody>
      </p:sp>
      <p:sp>
        <p:nvSpPr>
          <p:cNvPr id="14" name="Flèche gauche 13"/>
          <p:cNvSpPr/>
          <p:nvPr/>
        </p:nvSpPr>
        <p:spPr>
          <a:xfrm rot="20887653" flipH="1">
            <a:off x="6176500" y="3948109"/>
            <a:ext cx="1829054" cy="1261351"/>
          </a:xfrm>
          <a:prstGeom prst="lef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Réparation ?</a:t>
            </a:r>
          </a:p>
        </p:txBody>
      </p:sp>
      <p:sp>
        <p:nvSpPr>
          <p:cNvPr id="15" name="Flèche droite rayée 14"/>
          <p:cNvSpPr/>
          <p:nvPr/>
        </p:nvSpPr>
        <p:spPr>
          <a:xfrm rot="679391">
            <a:off x="4291028" y="930795"/>
            <a:ext cx="1929145" cy="1598246"/>
          </a:xfrm>
          <a:prstGeom prst="striped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dirty="0"/>
              <a:t>Je peux parler fort !</a:t>
            </a:r>
          </a:p>
        </p:txBody>
      </p:sp>
      <p:sp>
        <p:nvSpPr>
          <p:cNvPr id="17" name="Rectangle 16"/>
          <p:cNvSpPr/>
          <p:nvPr/>
        </p:nvSpPr>
        <p:spPr>
          <a:xfrm>
            <a:off x="5798947" y="6233619"/>
            <a:ext cx="5032147" cy="523220"/>
          </a:xfrm>
          <a:prstGeom prst="rect">
            <a:avLst/>
          </a:prstGeom>
          <a:noFill/>
        </p:spPr>
        <p:txBody>
          <a:bodyPr wrap="none" lIns="91440" tIns="45720" rIns="91440" bIns="45720">
            <a:spAutoFit/>
          </a:bodyPr>
          <a:lstStyle/>
          <a:p>
            <a:pPr algn="ctr"/>
            <a:r>
              <a:rPr lang="fr-FR" sz="2800" b="1" dirty="0">
                <a:ln w="22225">
                  <a:solidFill>
                    <a:schemeClr val="accent2"/>
                  </a:solidFill>
                  <a:prstDash val="solid"/>
                </a:ln>
                <a:solidFill>
                  <a:schemeClr val="accent2">
                    <a:lumMod val="40000"/>
                    <a:lumOff val="60000"/>
                  </a:schemeClr>
                </a:solidFill>
              </a:rPr>
              <a:t>Quand c’est fini, c’est fini !</a:t>
            </a:r>
          </a:p>
        </p:txBody>
      </p:sp>
      <p:sp>
        <p:nvSpPr>
          <p:cNvPr id="3" name="ZoneTexte 2"/>
          <p:cNvSpPr txBox="1"/>
          <p:nvPr/>
        </p:nvSpPr>
        <p:spPr>
          <a:xfrm>
            <a:off x="3431704" y="135290"/>
            <a:ext cx="4078801" cy="646331"/>
          </a:xfrm>
          <a:prstGeom prst="rect">
            <a:avLst/>
          </a:prstGeom>
          <a:solidFill>
            <a:schemeClr val="bg2">
              <a:lumMod val="60000"/>
              <a:lumOff val="40000"/>
            </a:schemeClr>
          </a:solidFill>
        </p:spPr>
        <p:txBody>
          <a:bodyPr wrap="square" rtlCol="0">
            <a:spAutoFit/>
          </a:bodyPr>
          <a:lstStyle/>
          <a:p>
            <a:r>
              <a:rPr lang="fr-FR" b="1" dirty="0">
                <a:solidFill>
                  <a:schemeClr val="tx2"/>
                </a:solidFill>
              </a:rPr>
              <a:t>Un adulte exprime sa colère en bienveillance</a:t>
            </a:r>
          </a:p>
        </p:txBody>
      </p:sp>
      <p:sp>
        <p:nvSpPr>
          <p:cNvPr id="16" name="Flèche droite rayée 15"/>
          <p:cNvSpPr/>
          <p:nvPr/>
        </p:nvSpPr>
        <p:spPr>
          <a:xfrm rot="529653" flipH="1">
            <a:off x="8644940" y="4521505"/>
            <a:ext cx="1635480" cy="946611"/>
          </a:xfrm>
          <a:prstGeom prst="stripedRightArrow">
            <a:avLst/>
          </a:prstGeom>
          <a:solidFill>
            <a:schemeClr val="accent5">
              <a:lumMod val="60000"/>
              <a:lumOff val="4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a:t>Je répare</a:t>
            </a:r>
          </a:p>
        </p:txBody>
      </p:sp>
      <p:pic>
        <p:nvPicPr>
          <p:cNvPr id="21" name="Image 20" descr="Capture d’écran 2016-11-28 à 10.52.30.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0076176" y="0"/>
            <a:ext cx="591825" cy="616816"/>
          </a:xfrm>
          <a:prstGeom prst="rect">
            <a:avLst/>
          </a:prstGeom>
        </p:spPr>
      </p:pic>
      <p:sp>
        <p:nvSpPr>
          <p:cNvPr id="18" name="Espace réservé du pied de page 4"/>
          <p:cNvSpPr>
            <a:spLocks noGrp="1"/>
          </p:cNvSpPr>
          <p:nvPr>
            <p:ph type="ftr" sz="quarter" idx="11"/>
          </p:nvPr>
        </p:nvSpPr>
        <p:spPr>
          <a:xfrm>
            <a:off x="125823" y="6629400"/>
            <a:ext cx="5943600" cy="228600"/>
          </a:xfrm>
        </p:spPr>
        <p:txBody>
          <a:bodyPr/>
          <a:lstStyle/>
          <a:p>
            <a:r>
              <a:rPr lang="fr-FR" smtClean="0">
                <a:solidFill>
                  <a:srgbClr val="9A5315"/>
                </a:solidFill>
              </a:rPr>
              <a:t>JF. LAURENT</a:t>
            </a:r>
            <a:endParaRPr lang="fr-FR" dirty="0">
              <a:solidFill>
                <a:srgbClr val="9A5315"/>
              </a:solidFill>
            </a:endParaRPr>
          </a:p>
        </p:txBody>
      </p:sp>
    </p:spTree>
    <p:extLst>
      <p:ext uri="{BB962C8B-B14F-4D97-AF65-F5344CB8AC3E}">
        <p14:creationId xmlns:p14="http://schemas.microsoft.com/office/powerpoint/2010/main" val="68381704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inVertical)">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down)">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randombar(horizontal)">
                                      <p:cBhvr>
                                        <p:cTn id="40" dur="5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26"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down)">
                                      <p:cBhvr>
                                        <p:cTn id="45" dur="580">
                                          <p:stCondLst>
                                            <p:cond delay="0"/>
                                          </p:stCondLst>
                                        </p:cTn>
                                        <p:tgtEl>
                                          <p:spTgt spid="17"/>
                                        </p:tgtEl>
                                      </p:cBhvr>
                                    </p:animEffect>
                                    <p:anim calcmode="lin" valueType="num">
                                      <p:cBhvr>
                                        <p:cTn id="46"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51" dur="26">
                                          <p:stCondLst>
                                            <p:cond delay="650"/>
                                          </p:stCondLst>
                                        </p:cTn>
                                        <p:tgtEl>
                                          <p:spTgt spid="17"/>
                                        </p:tgtEl>
                                      </p:cBhvr>
                                      <p:to x="100000" y="60000"/>
                                    </p:animScale>
                                    <p:animScale>
                                      <p:cBhvr>
                                        <p:cTn id="52" dur="166" decel="50000">
                                          <p:stCondLst>
                                            <p:cond delay="676"/>
                                          </p:stCondLst>
                                        </p:cTn>
                                        <p:tgtEl>
                                          <p:spTgt spid="17"/>
                                        </p:tgtEl>
                                      </p:cBhvr>
                                      <p:to x="100000" y="100000"/>
                                    </p:animScale>
                                    <p:animScale>
                                      <p:cBhvr>
                                        <p:cTn id="53" dur="26">
                                          <p:stCondLst>
                                            <p:cond delay="1312"/>
                                          </p:stCondLst>
                                        </p:cTn>
                                        <p:tgtEl>
                                          <p:spTgt spid="17"/>
                                        </p:tgtEl>
                                      </p:cBhvr>
                                      <p:to x="100000" y="80000"/>
                                    </p:animScale>
                                    <p:animScale>
                                      <p:cBhvr>
                                        <p:cTn id="54" dur="166" decel="50000">
                                          <p:stCondLst>
                                            <p:cond delay="1338"/>
                                          </p:stCondLst>
                                        </p:cTn>
                                        <p:tgtEl>
                                          <p:spTgt spid="17"/>
                                        </p:tgtEl>
                                      </p:cBhvr>
                                      <p:to x="100000" y="100000"/>
                                    </p:animScale>
                                    <p:animScale>
                                      <p:cBhvr>
                                        <p:cTn id="55" dur="26">
                                          <p:stCondLst>
                                            <p:cond delay="1642"/>
                                          </p:stCondLst>
                                        </p:cTn>
                                        <p:tgtEl>
                                          <p:spTgt spid="17"/>
                                        </p:tgtEl>
                                      </p:cBhvr>
                                      <p:to x="100000" y="90000"/>
                                    </p:animScale>
                                    <p:animScale>
                                      <p:cBhvr>
                                        <p:cTn id="56" dur="166" decel="50000">
                                          <p:stCondLst>
                                            <p:cond delay="1668"/>
                                          </p:stCondLst>
                                        </p:cTn>
                                        <p:tgtEl>
                                          <p:spTgt spid="17"/>
                                        </p:tgtEl>
                                      </p:cBhvr>
                                      <p:to x="100000" y="100000"/>
                                    </p:animScale>
                                    <p:animScale>
                                      <p:cBhvr>
                                        <p:cTn id="57" dur="26">
                                          <p:stCondLst>
                                            <p:cond delay="1808"/>
                                          </p:stCondLst>
                                        </p:cTn>
                                        <p:tgtEl>
                                          <p:spTgt spid="17"/>
                                        </p:tgtEl>
                                      </p:cBhvr>
                                      <p:to x="100000" y="95000"/>
                                    </p:animScale>
                                    <p:animScale>
                                      <p:cBhvr>
                                        <p:cTn id="58" dur="166" decel="50000">
                                          <p:stCondLst>
                                            <p:cond delay="1834"/>
                                          </p:stCondLst>
                                        </p:cTn>
                                        <p:tgtEl>
                                          <p:spTgt spid="17"/>
                                        </p:tgtEl>
                                      </p:cBhvr>
                                      <p:to x="100000" y="100000"/>
                                    </p:animScale>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2" grpId="0" animBg="1"/>
      <p:bldP spid="13" grpId="0" animBg="1"/>
      <p:bldP spid="14" grpId="0" animBg="1"/>
      <p:bldP spid="15" grpId="0" animBg="1"/>
      <p:bldP spid="17" grpId="0"/>
      <p:bldP spid="1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39416" y="260648"/>
            <a:ext cx="7447013" cy="884312"/>
          </a:xfrm>
        </p:spPr>
        <p:txBody>
          <a:bodyPr/>
          <a:lstStyle/>
          <a:p>
            <a:r>
              <a:rPr lang="fr-FR" dirty="0" smtClean="0"/>
              <a:t>Les profils</a:t>
            </a:r>
            <a:endParaRPr lang="fr-FR" dirty="0"/>
          </a:p>
        </p:txBody>
      </p:sp>
      <p:sp>
        <p:nvSpPr>
          <p:cNvPr id="3" name="Espace réservé du pied de page 3"/>
          <p:cNvSpPr txBox="1">
            <a:spLocks/>
          </p:cNvSpPr>
          <p:nvPr/>
        </p:nvSpPr>
        <p:spPr>
          <a:xfrm>
            <a:off x="10505148" y="260648"/>
            <a:ext cx="2783632"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smtClean="0"/>
              <a:t>C. BAYER – JF. LAURENT</a:t>
            </a:r>
            <a:endParaRPr lang="en-US" sz="800" dirty="0"/>
          </a:p>
        </p:txBody>
      </p:sp>
      <p:pic>
        <p:nvPicPr>
          <p:cNvPr id="6" name="Image 5" descr="Résultat de recherche d'images pour &quot;enfant qui rentre de l'école&quot;"/>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0502" t="-4123"/>
          <a:stretch/>
        </p:blipFill>
        <p:spPr bwMode="auto">
          <a:xfrm>
            <a:off x="8818296" y="4337720"/>
            <a:ext cx="3373704" cy="2520280"/>
          </a:xfrm>
          <a:prstGeom prst="rect">
            <a:avLst/>
          </a:prstGeom>
          <a:noFill/>
          <a:ln>
            <a:noFill/>
          </a:ln>
          <a:extLst>
            <a:ext uri="{53640926-AAD7-44d8-BBD7-CCE9431645EC}">
              <a14:shadowObscured xmlns:a14="http://schemas.microsoft.com/office/drawing/2010/main"/>
            </a:ext>
          </a:extLst>
        </p:spPr>
      </p:pic>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683" y="6594820"/>
            <a:ext cx="1857375" cy="266700"/>
          </a:xfrm>
          <a:prstGeom prst="rect">
            <a:avLst/>
          </a:prstGeom>
        </p:spPr>
      </p:pic>
      <p:pic>
        <p:nvPicPr>
          <p:cNvPr id="8" name="Image 7" descr="Résultat de recherche d'images pour &quot;profils&quot;"/>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04040" y="1700808"/>
            <a:ext cx="2057400" cy="2057400"/>
          </a:xfrm>
          <a:prstGeom prst="rect">
            <a:avLst/>
          </a:prstGeom>
          <a:noFill/>
          <a:ln>
            <a:noFill/>
          </a:ln>
        </p:spPr>
      </p:pic>
    </p:spTree>
    <p:extLst>
      <p:ext uri="{BB962C8B-B14F-4D97-AF65-F5344CB8AC3E}">
        <p14:creationId xmlns:p14="http://schemas.microsoft.com/office/powerpoint/2010/main" val="3093910314"/>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phique 1"/>
          <p:cNvGraphicFramePr/>
          <p:nvPr>
            <p:extLst>
              <p:ext uri="{D42A27DB-BD31-4B8C-83A1-F6EECF244321}">
                <p14:modId xmlns:p14="http://schemas.microsoft.com/office/powerpoint/2010/main" val="185836271"/>
              </p:ext>
            </p:extLst>
          </p:nvPr>
        </p:nvGraphicFramePr>
        <p:xfrm>
          <a:off x="4622056" y="527472"/>
          <a:ext cx="2664296" cy="220486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Graphique 9"/>
          <p:cNvGraphicFramePr/>
          <p:nvPr>
            <p:extLst>
              <p:ext uri="{D42A27DB-BD31-4B8C-83A1-F6EECF244321}">
                <p14:modId xmlns:p14="http://schemas.microsoft.com/office/powerpoint/2010/main" val="2625200581"/>
              </p:ext>
            </p:extLst>
          </p:nvPr>
        </p:nvGraphicFramePr>
        <p:xfrm>
          <a:off x="551384" y="2852936"/>
          <a:ext cx="5029200" cy="368760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Graphique 14"/>
          <p:cNvGraphicFramePr/>
          <p:nvPr>
            <p:extLst>
              <p:ext uri="{D42A27DB-BD31-4B8C-83A1-F6EECF244321}">
                <p14:modId xmlns:p14="http://schemas.microsoft.com/office/powerpoint/2010/main" val="643709506"/>
              </p:ext>
            </p:extLst>
          </p:nvPr>
        </p:nvGraphicFramePr>
        <p:xfrm>
          <a:off x="6672064" y="2863564"/>
          <a:ext cx="5359400" cy="3502401"/>
        </p:xfrm>
        <a:graphic>
          <a:graphicData uri="http://schemas.openxmlformats.org/drawingml/2006/chart">
            <c:chart xmlns:c="http://schemas.openxmlformats.org/drawingml/2006/chart" xmlns:r="http://schemas.openxmlformats.org/officeDocument/2006/relationships" r:id="rId5"/>
          </a:graphicData>
        </a:graphic>
      </p:graphicFrame>
      <p:sp>
        <p:nvSpPr>
          <p:cNvPr id="5" name="ZoneTexte 4"/>
          <p:cNvSpPr txBox="1"/>
          <p:nvPr/>
        </p:nvSpPr>
        <p:spPr>
          <a:xfrm>
            <a:off x="96467" y="66155"/>
            <a:ext cx="3746500" cy="2031325"/>
          </a:xfrm>
          <a:prstGeom prst="rect">
            <a:avLst/>
          </a:prstGeom>
          <a:solidFill>
            <a:schemeClr val="bg1">
              <a:lumMod val="95000"/>
            </a:schemeClr>
          </a:solidFill>
        </p:spPr>
        <p:txBody>
          <a:bodyPr wrap="square" rtlCol="0">
            <a:spAutoFit/>
          </a:bodyPr>
          <a:lstStyle/>
          <a:p>
            <a:pPr algn="ctr"/>
            <a:r>
              <a:rPr lang="fr-FR" b="1" dirty="0">
                <a:solidFill>
                  <a:schemeClr val="accent3">
                    <a:lumMod val="75000"/>
                  </a:schemeClr>
                </a:solidFill>
              </a:rPr>
              <a:t>Pensée divergente</a:t>
            </a:r>
          </a:p>
          <a:p>
            <a:r>
              <a:rPr lang="fr-FR" dirty="0">
                <a:solidFill>
                  <a:schemeClr val="accent3">
                    <a:lumMod val="75000"/>
                  </a:schemeClr>
                </a:solidFill>
              </a:rPr>
              <a:t>            </a:t>
            </a:r>
            <a:r>
              <a:rPr lang="fr-FR" dirty="0" smtClean="0">
                <a:solidFill>
                  <a:schemeClr val="accent3">
                    <a:lumMod val="75000"/>
                  </a:schemeClr>
                </a:solidFill>
              </a:rPr>
              <a:t>             =</a:t>
            </a:r>
            <a:endParaRPr lang="fr-FR" dirty="0">
              <a:solidFill>
                <a:schemeClr val="accent3">
                  <a:lumMod val="75000"/>
                </a:schemeClr>
              </a:solidFill>
            </a:endParaRPr>
          </a:p>
          <a:p>
            <a:r>
              <a:rPr lang="fr-FR" b="1" dirty="0">
                <a:solidFill>
                  <a:schemeClr val="accent3">
                    <a:lumMod val="75000"/>
                  </a:schemeClr>
                </a:solidFill>
              </a:rPr>
              <a:t>Mode </a:t>
            </a:r>
            <a:r>
              <a:rPr lang="fr-FR" b="1" dirty="0" smtClean="0">
                <a:solidFill>
                  <a:schemeClr val="accent3">
                    <a:lumMod val="75000"/>
                  </a:schemeClr>
                </a:solidFill>
              </a:rPr>
              <a:t>intuitif - Spontanée </a:t>
            </a:r>
            <a:endParaRPr lang="fr-FR" b="1" dirty="0">
              <a:solidFill>
                <a:schemeClr val="accent3">
                  <a:lumMod val="75000"/>
                </a:schemeClr>
              </a:solidFill>
            </a:endParaRPr>
          </a:p>
          <a:p>
            <a:r>
              <a:rPr lang="fr-FR" b="1" dirty="0">
                <a:solidFill>
                  <a:schemeClr val="accent3">
                    <a:lumMod val="75000"/>
                  </a:schemeClr>
                </a:solidFill>
              </a:rPr>
              <a:t>Capacité de générer plusieurs idées </a:t>
            </a:r>
            <a:r>
              <a:rPr lang="fr-FR" b="1" dirty="0" smtClean="0">
                <a:solidFill>
                  <a:schemeClr val="accent3">
                    <a:lumMod val="75000"/>
                  </a:schemeClr>
                </a:solidFill>
              </a:rPr>
              <a:t>reçues - Originalité</a:t>
            </a:r>
            <a:r>
              <a:rPr lang="fr-FR" b="1" dirty="0">
                <a:solidFill>
                  <a:schemeClr val="accent3">
                    <a:lumMod val="75000"/>
                  </a:schemeClr>
                </a:solidFill>
              </a:rPr>
              <a:t>, </a:t>
            </a:r>
          </a:p>
          <a:p>
            <a:r>
              <a:rPr lang="fr-FR" b="1" dirty="0">
                <a:solidFill>
                  <a:schemeClr val="accent3">
                    <a:lumMod val="75000"/>
                  </a:schemeClr>
                </a:solidFill>
              </a:rPr>
              <a:t>Le </a:t>
            </a:r>
            <a:r>
              <a:rPr lang="fr-FR" b="1" dirty="0" smtClean="0">
                <a:solidFill>
                  <a:schemeClr val="accent3">
                    <a:lumMod val="75000"/>
                  </a:schemeClr>
                </a:solidFill>
              </a:rPr>
              <a:t>nouveau  - L’intense </a:t>
            </a:r>
            <a:endParaRPr lang="fr-FR" b="1" dirty="0">
              <a:solidFill>
                <a:schemeClr val="accent3">
                  <a:lumMod val="75000"/>
                </a:schemeClr>
              </a:solidFill>
            </a:endParaRPr>
          </a:p>
          <a:p>
            <a:pPr>
              <a:buFontTx/>
              <a:buChar char="-"/>
            </a:pPr>
            <a:endParaRPr lang="fr-FR" dirty="0"/>
          </a:p>
        </p:txBody>
      </p:sp>
      <p:cxnSp>
        <p:nvCxnSpPr>
          <p:cNvPr id="7" name="Connecteur droit avec flèche 6"/>
          <p:cNvCxnSpPr/>
          <p:nvPr/>
        </p:nvCxnSpPr>
        <p:spPr>
          <a:xfrm>
            <a:off x="3863752" y="493688"/>
            <a:ext cx="1152128" cy="432048"/>
          </a:xfrm>
          <a:prstGeom prst="straightConnector1">
            <a:avLst/>
          </a:prstGeom>
          <a:ln w="38100">
            <a:solidFill>
              <a:srgbClr val="C00000"/>
            </a:solidFill>
            <a:headEnd type="diamond" w="med" len="med"/>
            <a:tailEnd type="triangle" w="med" len="med"/>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8400256" y="76459"/>
            <a:ext cx="3478932" cy="2031325"/>
          </a:xfrm>
          <a:prstGeom prst="rect">
            <a:avLst/>
          </a:prstGeom>
          <a:solidFill>
            <a:schemeClr val="bg1">
              <a:lumMod val="95000"/>
            </a:schemeClr>
          </a:solidFill>
        </p:spPr>
        <p:txBody>
          <a:bodyPr wrap="square" rtlCol="0">
            <a:spAutoFit/>
          </a:bodyPr>
          <a:lstStyle/>
          <a:p>
            <a:pPr algn="ctr"/>
            <a:r>
              <a:rPr lang="fr-FR" b="1" dirty="0">
                <a:solidFill>
                  <a:schemeClr val="accent1">
                    <a:lumMod val="75000"/>
                  </a:schemeClr>
                </a:solidFill>
              </a:rPr>
              <a:t>Pensée convergente</a:t>
            </a:r>
          </a:p>
          <a:p>
            <a:pPr algn="ctr"/>
            <a:r>
              <a:rPr lang="fr-FR" dirty="0">
                <a:solidFill>
                  <a:schemeClr val="accent1">
                    <a:lumMod val="75000"/>
                  </a:schemeClr>
                </a:solidFill>
              </a:rPr>
              <a:t>=</a:t>
            </a:r>
          </a:p>
          <a:p>
            <a:r>
              <a:rPr lang="fr-FR" b="1" dirty="0">
                <a:solidFill>
                  <a:schemeClr val="accent1">
                    <a:lumMod val="75000"/>
                  </a:schemeClr>
                </a:solidFill>
              </a:rPr>
              <a:t>Mode rationnel </a:t>
            </a:r>
          </a:p>
          <a:p>
            <a:r>
              <a:rPr lang="fr-FR" b="1" dirty="0">
                <a:solidFill>
                  <a:schemeClr val="accent1">
                    <a:lumMod val="75000"/>
                  </a:schemeClr>
                </a:solidFill>
              </a:rPr>
              <a:t>Rigueur</a:t>
            </a:r>
          </a:p>
          <a:p>
            <a:r>
              <a:rPr lang="fr-FR" b="1" dirty="0">
                <a:solidFill>
                  <a:schemeClr val="accent1">
                    <a:lumMod val="75000"/>
                  </a:schemeClr>
                </a:solidFill>
              </a:rPr>
              <a:t>Attitude réfléchie</a:t>
            </a:r>
          </a:p>
          <a:p>
            <a:r>
              <a:rPr lang="fr-FR" b="1" dirty="0">
                <a:solidFill>
                  <a:schemeClr val="accent1">
                    <a:lumMod val="75000"/>
                  </a:schemeClr>
                </a:solidFill>
              </a:rPr>
              <a:t>Raisonnement analytique</a:t>
            </a:r>
          </a:p>
          <a:p>
            <a:endParaRPr lang="fr-FR" dirty="0"/>
          </a:p>
        </p:txBody>
      </p:sp>
      <p:cxnSp>
        <p:nvCxnSpPr>
          <p:cNvPr id="12" name="Connecteur droit avec flèche 11"/>
          <p:cNvCxnSpPr/>
          <p:nvPr/>
        </p:nvCxnSpPr>
        <p:spPr>
          <a:xfrm flipH="1">
            <a:off x="6841356" y="493688"/>
            <a:ext cx="1008112" cy="432048"/>
          </a:xfrm>
          <a:prstGeom prst="straightConnector1">
            <a:avLst/>
          </a:prstGeom>
          <a:ln w="38100">
            <a:solidFill>
              <a:schemeClr val="accent4">
                <a:lumMod val="75000"/>
              </a:schemeClr>
            </a:solidFill>
            <a:headEnd type="diamond" w="med" len="med"/>
            <a:tailEnd type="triangle" w="med" len="med"/>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 name="Espace réservé du pied de page 2"/>
          <p:cNvSpPr>
            <a:spLocks noGrp="1"/>
          </p:cNvSpPr>
          <p:nvPr>
            <p:ph type="ftr" sz="quarter" idx="11"/>
          </p:nvPr>
        </p:nvSpPr>
        <p:spPr>
          <a:xfrm>
            <a:off x="14179" y="6629400"/>
            <a:ext cx="5943600" cy="228600"/>
          </a:xfrm>
        </p:spPr>
        <p:txBody>
          <a:bodyPr/>
          <a:lstStyle/>
          <a:p>
            <a:r>
              <a:rPr lang="fr-FR" smtClean="0">
                <a:solidFill>
                  <a:srgbClr val="9A5315"/>
                </a:solidFill>
              </a:rPr>
              <a:t>JF. LAURENT</a:t>
            </a:r>
            <a:endParaRPr lang="fr-FR" dirty="0">
              <a:solidFill>
                <a:srgbClr val="9A5315"/>
              </a:solidFill>
            </a:endParaRPr>
          </a:p>
        </p:txBody>
      </p:sp>
      <p:sp>
        <p:nvSpPr>
          <p:cNvPr id="4" name="ZoneTexte 3"/>
          <p:cNvSpPr txBox="1"/>
          <p:nvPr/>
        </p:nvSpPr>
        <p:spPr>
          <a:xfrm>
            <a:off x="4218760" y="58742"/>
            <a:ext cx="4175457" cy="369332"/>
          </a:xfrm>
          <a:prstGeom prst="rect">
            <a:avLst/>
          </a:prstGeom>
          <a:noFill/>
        </p:spPr>
        <p:txBody>
          <a:bodyPr wrap="square" rtlCol="0">
            <a:spAutoFit/>
          </a:bodyPr>
          <a:lstStyle/>
          <a:p>
            <a:r>
              <a:rPr lang="fr-FR" dirty="0" smtClean="0"/>
              <a:t>Recherches de </a:t>
            </a:r>
            <a:r>
              <a:rPr lang="fr-FR" dirty="0" err="1" smtClean="0"/>
              <a:t>Fany</a:t>
            </a:r>
            <a:r>
              <a:rPr lang="fr-FR" dirty="0" smtClean="0"/>
              <a:t> </a:t>
            </a:r>
            <a:r>
              <a:rPr lang="fr-FR" dirty="0" err="1" smtClean="0"/>
              <a:t>Nusbaum</a:t>
            </a:r>
            <a:endParaRPr lang="fr-FR" dirty="0"/>
          </a:p>
        </p:txBody>
      </p:sp>
      <p:pic>
        <p:nvPicPr>
          <p:cNvPr id="13" name="Imag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65058" y="6591300"/>
            <a:ext cx="1857375" cy="266700"/>
          </a:xfrm>
          <a:prstGeom prst="rect">
            <a:avLst/>
          </a:prstGeom>
        </p:spPr>
      </p:pic>
    </p:spTree>
    <p:extLst>
      <p:ext uri="{BB962C8B-B14F-4D97-AF65-F5344CB8AC3E}">
        <p14:creationId xmlns:p14="http://schemas.microsoft.com/office/powerpoint/2010/main" val="348781670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51292" y="-15539"/>
            <a:ext cx="12089416" cy="6889077"/>
          </a:xfrm>
          <a:prstGeom prst="rect">
            <a:avLst/>
          </a:prstGeom>
        </p:spPr>
      </p:pic>
      <p:sp>
        <p:nvSpPr>
          <p:cNvPr id="3" name="Espace réservé du pied de page 2"/>
          <p:cNvSpPr>
            <a:spLocks noGrp="1"/>
          </p:cNvSpPr>
          <p:nvPr>
            <p:ph type="ftr" sz="quarter" idx="11"/>
          </p:nvPr>
        </p:nvSpPr>
        <p:spPr>
          <a:xfrm>
            <a:off x="1919536" y="6629400"/>
            <a:ext cx="5943600" cy="228600"/>
          </a:xfrm>
        </p:spPr>
        <p:txBody>
          <a:bodyPr/>
          <a:lstStyle/>
          <a:p>
            <a:r>
              <a:rPr lang="fr-FR" smtClean="0">
                <a:solidFill>
                  <a:srgbClr val="9A5315"/>
                </a:solidFill>
              </a:rPr>
              <a:t>JF. LAURENT</a:t>
            </a:r>
            <a:endParaRPr lang="fr-FR" dirty="0">
              <a:solidFill>
                <a:srgbClr val="9A5315"/>
              </a:solidFill>
            </a:endParaRPr>
          </a:p>
        </p:txBody>
      </p:sp>
    </p:spTree>
    <p:extLst>
      <p:ext uri="{BB962C8B-B14F-4D97-AF65-F5344CB8AC3E}">
        <p14:creationId xmlns:p14="http://schemas.microsoft.com/office/powerpoint/2010/main" val="319449816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9416" y="0"/>
            <a:ext cx="9829800" cy="1082674"/>
          </a:xfrm>
        </p:spPr>
        <p:txBody>
          <a:bodyPr>
            <a:normAutofit/>
          </a:bodyPr>
          <a:lstStyle/>
          <a:p>
            <a:pPr algn="ctr"/>
            <a:r>
              <a:rPr lang="fr-FR" sz="5400" dirty="0" smtClean="0">
                <a:solidFill>
                  <a:schemeClr val="accent3">
                    <a:lumMod val="75000"/>
                  </a:schemeClr>
                </a:solidFill>
                <a:latin typeface="Calibri" panose="020F0502020204030204" pitchFamily="34" charset="0"/>
              </a:rPr>
              <a:t>C’EST QUI ?</a:t>
            </a:r>
            <a:endParaRPr lang="fr-FR" sz="5400" dirty="0">
              <a:solidFill>
                <a:schemeClr val="accent3">
                  <a:lumMod val="75000"/>
                </a:schemeClr>
              </a:solidFill>
              <a:latin typeface="Calibri" panose="020F0502020204030204" pitchFamily="34" charset="0"/>
            </a:endParaRPr>
          </a:p>
        </p:txBody>
      </p:sp>
      <p:sp>
        <p:nvSpPr>
          <p:cNvPr id="3" name="Espace réservé du contenu 2"/>
          <p:cNvSpPr>
            <a:spLocks noGrp="1"/>
          </p:cNvSpPr>
          <p:nvPr>
            <p:ph idx="1"/>
          </p:nvPr>
        </p:nvSpPr>
        <p:spPr>
          <a:xfrm>
            <a:off x="983432" y="1556792"/>
            <a:ext cx="9900592" cy="3474720"/>
          </a:xfrm>
        </p:spPr>
        <p:txBody>
          <a:bodyPr>
            <a:normAutofit fontScale="92500"/>
          </a:bodyPr>
          <a:lstStyle/>
          <a:p>
            <a:pPr algn="just"/>
            <a:r>
              <a:rPr lang="fr-FR" sz="3200" dirty="0" smtClean="0">
                <a:latin typeface="Calibri" panose="020F0502020204030204" pitchFamily="34" charset="0"/>
              </a:rPr>
              <a:t>C’est </a:t>
            </a:r>
            <a:r>
              <a:rPr lang="fr-FR" sz="3200" dirty="0">
                <a:latin typeface="Calibri" panose="020F0502020204030204" pitchFamily="34" charset="0"/>
              </a:rPr>
              <a:t>souvent quelqu’un qui vit en décalage avec la norme. Pour parler simplement, il est en dehors du moule ! </a:t>
            </a:r>
            <a:endParaRPr lang="fr-FR" sz="3200" dirty="0" smtClean="0">
              <a:latin typeface="Calibri" panose="020F0502020204030204" pitchFamily="34" charset="0"/>
            </a:endParaRPr>
          </a:p>
          <a:p>
            <a:pPr algn="just"/>
            <a:r>
              <a:rPr lang="fr-FR" sz="3200" dirty="0" smtClean="0">
                <a:latin typeface="Calibri" panose="020F0502020204030204" pitchFamily="34" charset="0"/>
              </a:rPr>
              <a:t>Suivant </a:t>
            </a:r>
            <a:r>
              <a:rPr lang="fr-FR" sz="3200" dirty="0">
                <a:latin typeface="Calibri" panose="020F0502020204030204" pitchFamily="34" charset="0"/>
              </a:rPr>
              <a:t>les pays, on parle de doué, surdoué, précoce, à haut potentiel, etc. </a:t>
            </a:r>
            <a:endParaRPr lang="fr-FR" sz="3200" dirty="0" smtClean="0">
              <a:latin typeface="Calibri" panose="020F0502020204030204" pitchFamily="34" charset="0"/>
            </a:endParaRPr>
          </a:p>
          <a:p>
            <a:r>
              <a:rPr lang="fr-FR" sz="3200" dirty="0" smtClean="0">
                <a:latin typeface="Calibri" panose="020F0502020204030204" pitchFamily="34" charset="0"/>
              </a:rPr>
              <a:t>Mais </a:t>
            </a:r>
            <a:r>
              <a:rPr lang="fr-FR" sz="3200" dirty="0">
                <a:latin typeface="Calibri" panose="020F0502020204030204" pitchFamily="34" charset="0"/>
              </a:rPr>
              <a:t>attention, être </a:t>
            </a:r>
            <a:r>
              <a:rPr lang="fr-FR" sz="3200" dirty="0" smtClean="0">
                <a:latin typeface="Calibri" panose="020F0502020204030204" pitchFamily="34" charset="0"/>
              </a:rPr>
              <a:t>intellectuellement précoce </a:t>
            </a:r>
            <a:r>
              <a:rPr lang="fr-FR" sz="3200" dirty="0">
                <a:latin typeface="Calibri" panose="020F0502020204030204" pitchFamily="34" charset="0"/>
              </a:rPr>
              <a:t>ne signifie pas être plus intelligent, c’est simplement fonctionner différemment. </a:t>
            </a:r>
          </a:p>
          <a:p>
            <a:endParaRPr lang="fr-FR" dirty="0"/>
          </a:p>
        </p:txBody>
      </p:sp>
      <p:sp>
        <p:nvSpPr>
          <p:cNvPr id="4" name="Espace réservé du pied de page 3"/>
          <p:cNvSpPr>
            <a:spLocks noGrp="1"/>
          </p:cNvSpPr>
          <p:nvPr>
            <p:ph type="ftr" sz="quarter" idx="11"/>
          </p:nvPr>
        </p:nvSpPr>
        <p:spPr>
          <a:xfrm>
            <a:off x="-12485" y="6657790"/>
            <a:ext cx="2220053" cy="365125"/>
          </a:xfrm>
        </p:spPr>
        <p:txBody>
          <a:bodyPr/>
          <a:lstStyle/>
          <a:p>
            <a:r>
              <a:rPr lang="en-US" smtClean="0"/>
              <a:t>JF. LAURENT</a:t>
            </a:r>
            <a:endParaRPr lang="en-US" dirty="0"/>
          </a:p>
        </p:txBody>
      </p:sp>
      <p:pic>
        <p:nvPicPr>
          <p:cNvPr id="5" name="Image 4"/>
          <p:cNvPicPr>
            <a:picLocks noChangeAspect="1"/>
          </p:cNvPicPr>
          <p:nvPr/>
        </p:nvPicPr>
        <p:blipFill>
          <a:blip r:embed="rId3"/>
          <a:stretch>
            <a:fillRect/>
          </a:stretch>
        </p:blipFill>
        <p:spPr>
          <a:xfrm>
            <a:off x="3900971" y="4907754"/>
            <a:ext cx="3706689" cy="1932599"/>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34625" y="6590620"/>
            <a:ext cx="1857375" cy="266700"/>
          </a:xfrm>
          <a:prstGeom prst="rect">
            <a:avLst/>
          </a:prstGeom>
        </p:spPr>
      </p:pic>
      <p:sp>
        <p:nvSpPr>
          <p:cNvPr id="7" name="ZoneTexte 6"/>
          <p:cNvSpPr txBox="1"/>
          <p:nvPr/>
        </p:nvSpPr>
        <p:spPr>
          <a:xfrm>
            <a:off x="2677" y="0"/>
            <a:ext cx="12189323" cy="1261884"/>
          </a:xfrm>
          <a:prstGeom prst="rect">
            <a:avLst/>
          </a:prstGeom>
          <a:gradFill flip="none" rotWithShape="1">
            <a:gsLst>
              <a:gs pos="0">
                <a:srgbClr val="FFDE2C"/>
              </a:gs>
              <a:gs pos="100000">
                <a:srgbClr val="FFFFFF"/>
              </a:gs>
            </a:gsLst>
            <a:lin ang="5400000" scaled="0"/>
            <a:tileRect/>
          </a:gradFill>
          <a:effectLst>
            <a:outerShdw blurRad="276225" dist="76200" dir="5400000" algn="tl" rotWithShape="0">
              <a:srgbClr val="000000">
                <a:alpha val="21000"/>
              </a:srgbClr>
            </a:outerShdw>
          </a:effectLst>
        </p:spPr>
        <p:txBody>
          <a:bodyPr wrap="square" rtlCol="0">
            <a:spAutoFit/>
          </a:bodyPr>
          <a:lstStyle/>
          <a:p>
            <a:pPr algn="ctr"/>
            <a:endParaRPr lang="fr-FR" sz="2400" dirty="0" smtClean="0">
              <a:latin typeface="Garamond"/>
              <a:cs typeface="Garamond"/>
            </a:endParaRPr>
          </a:p>
          <a:p>
            <a:r>
              <a:rPr lang="fr-FR" sz="2400" b="1" dirty="0" smtClean="0">
                <a:latin typeface="Garamond"/>
                <a:cs typeface="Garamond"/>
              </a:rPr>
              <a:t>                                                                Qui sont-ils ?</a:t>
            </a:r>
            <a:endParaRPr lang="fr-FR" sz="2400" b="1" dirty="0">
              <a:latin typeface="Garamond"/>
              <a:cs typeface="Garamond"/>
            </a:endParaRPr>
          </a:p>
          <a:p>
            <a:pPr algn="ctr"/>
            <a:r>
              <a:rPr lang="fr-FR" sz="2800" dirty="0" smtClean="0">
                <a:latin typeface="Garamond"/>
                <a:cs typeface="Garamond"/>
              </a:rPr>
              <a:t> </a:t>
            </a:r>
            <a:endParaRPr lang="fr-FR" sz="2800" dirty="0">
              <a:latin typeface="Garamond"/>
              <a:cs typeface="Garamond"/>
            </a:endParaRPr>
          </a:p>
        </p:txBody>
      </p:sp>
    </p:spTree>
    <p:extLst>
      <p:ext uri="{BB962C8B-B14F-4D97-AF65-F5344CB8AC3E}">
        <p14:creationId xmlns:p14="http://schemas.microsoft.com/office/powerpoint/2010/main" val="95479401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3" cstate="print">
            <a:clrChange>
              <a:clrFrom>
                <a:srgbClr val="FFFFFF"/>
              </a:clrFrom>
              <a:clrTo>
                <a:srgbClr val="FFFFFF">
                  <a:alpha val="0"/>
                </a:srgbClr>
              </a:clrTo>
            </a:clrChange>
          </a:blip>
          <a:stretch>
            <a:fillRect/>
          </a:stretch>
        </p:blipFill>
        <p:spPr>
          <a:xfrm>
            <a:off x="-301735" y="240299"/>
            <a:ext cx="3939187" cy="3765399"/>
          </a:xfrm>
          <a:prstGeom prst="rect">
            <a:avLst/>
          </a:prstGeom>
        </p:spPr>
      </p:pic>
      <p:cxnSp>
        <p:nvCxnSpPr>
          <p:cNvPr id="5" name="Connecteur droit avec flèche 4"/>
          <p:cNvCxnSpPr/>
          <p:nvPr/>
        </p:nvCxnSpPr>
        <p:spPr>
          <a:xfrm>
            <a:off x="2631778" y="1748238"/>
            <a:ext cx="504056" cy="10001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 name="Image 8"/>
          <p:cNvPicPr>
            <a:picLocks noChangeAspect="1"/>
          </p:cNvPicPr>
          <p:nvPr/>
        </p:nvPicPr>
        <p:blipFill>
          <a:blip r:embed="rId4" cstate="print">
            <a:clrChange>
              <a:clrFrom>
                <a:srgbClr val="FEFEFE"/>
              </a:clrFrom>
              <a:clrTo>
                <a:srgbClr val="FEFEFE">
                  <a:alpha val="0"/>
                </a:srgbClr>
              </a:clrTo>
            </a:clrChange>
          </a:blip>
          <a:stretch>
            <a:fillRect/>
          </a:stretch>
        </p:blipFill>
        <p:spPr>
          <a:xfrm>
            <a:off x="224721" y="4239872"/>
            <a:ext cx="2998032" cy="2307079"/>
          </a:xfrm>
          <a:prstGeom prst="rect">
            <a:avLst/>
          </a:prstGeom>
        </p:spPr>
      </p:pic>
      <p:pic>
        <p:nvPicPr>
          <p:cNvPr id="10" name="Image 9"/>
          <p:cNvPicPr>
            <a:picLocks noChangeAspect="1"/>
          </p:cNvPicPr>
          <p:nvPr/>
        </p:nvPicPr>
        <p:blipFill>
          <a:blip r:embed="rId5" cstate="print">
            <a:clrChange>
              <a:clrFrom>
                <a:srgbClr val="FFFFFF"/>
              </a:clrFrom>
              <a:clrTo>
                <a:srgbClr val="FFFFFF">
                  <a:alpha val="0"/>
                </a:srgbClr>
              </a:clrTo>
            </a:clrChange>
          </a:blip>
          <a:stretch>
            <a:fillRect/>
          </a:stretch>
        </p:blipFill>
        <p:spPr>
          <a:xfrm>
            <a:off x="6960096" y="3047320"/>
            <a:ext cx="5105779" cy="3488949"/>
          </a:xfrm>
          <a:prstGeom prst="rect">
            <a:avLst/>
          </a:prstGeom>
        </p:spPr>
      </p:pic>
      <p:pic>
        <p:nvPicPr>
          <p:cNvPr id="11" name="Image 10"/>
          <p:cNvPicPr>
            <a:picLocks noChangeAspect="1"/>
          </p:cNvPicPr>
          <p:nvPr/>
        </p:nvPicPr>
        <p:blipFill>
          <a:blip r:embed="rId6" cstate="print">
            <a:clrChange>
              <a:clrFrom>
                <a:srgbClr val="FFFFFF"/>
              </a:clrFrom>
              <a:clrTo>
                <a:srgbClr val="FFFFFF">
                  <a:alpha val="0"/>
                </a:srgbClr>
              </a:clrTo>
            </a:clrChange>
          </a:blip>
          <a:stretch>
            <a:fillRect/>
          </a:stretch>
        </p:blipFill>
        <p:spPr>
          <a:xfrm>
            <a:off x="4732558" y="684250"/>
            <a:ext cx="2000250" cy="2286000"/>
          </a:xfrm>
          <a:prstGeom prst="rect">
            <a:avLst/>
          </a:prstGeom>
        </p:spPr>
      </p:pic>
      <p:pic>
        <p:nvPicPr>
          <p:cNvPr id="13" name="Image 12"/>
          <p:cNvPicPr>
            <a:picLocks noChangeAspect="1"/>
          </p:cNvPicPr>
          <p:nvPr/>
        </p:nvPicPr>
        <p:blipFill>
          <a:blip r:embed="rId7" cstate="print"/>
          <a:stretch>
            <a:fillRect/>
          </a:stretch>
        </p:blipFill>
        <p:spPr>
          <a:xfrm>
            <a:off x="8725768" y="351314"/>
            <a:ext cx="2743200" cy="1657350"/>
          </a:xfrm>
          <a:prstGeom prst="rect">
            <a:avLst/>
          </a:prstGeom>
        </p:spPr>
      </p:pic>
      <p:cxnSp>
        <p:nvCxnSpPr>
          <p:cNvPr id="7" name="Connecteur droit avec flèche 6"/>
          <p:cNvCxnSpPr/>
          <p:nvPr/>
        </p:nvCxnSpPr>
        <p:spPr>
          <a:xfrm flipV="1">
            <a:off x="8184232" y="446920"/>
            <a:ext cx="436520" cy="1380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p:nvPicPr>
        <p:blipFill>
          <a:blip r:embed="rId8">
            <a:clrChange>
              <a:clrFrom>
                <a:srgbClr val="FFFEFF"/>
              </a:clrFrom>
              <a:clrTo>
                <a:srgbClr val="FFFEFF">
                  <a:alpha val="0"/>
                </a:srgbClr>
              </a:clrTo>
            </a:clrChange>
          </a:blip>
          <a:stretch>
            <a:fillRect/>
          </a:stretch>
        </p:blipFill>
        <p:spPr>
          <a:xfrm>
            <a:off x="3967300" y="4034299"/>
            <a:ext cx="2248249" cy="2016224"/>
          </a:xfrm>
          <a:prstGeom prst="rect">
            <a:avLst/>
          </a:prstGeom>
        </p:spPr>
      </p:pic>
      <p:sp>
        <p:nvSpPr>
          <p:cNvPr id="2" name="Espace réservé du pied de page 1"/>
          <p:cNvSpPr>
            <a:spLocks noGrp="1"/>
          </p:cNvSpPr>
          <p:nvPr>
            <p:ph type="ftr" sz="quarter" idx="11"/>
          </p:nvPr>
        </p:nvSpPr>
        <p:spPr>
          <a:xfrm>
            <a:off x="0" y="6666825"/>
            <a:ext cx="5943600" cy="228600"/>
          </a:xfrm>
        </p:spPr>
        <p:txBody>
          <a:bodyPr/>
          <a:lstStyle/>
          <a:p>
            <a:r>
              <a:rPr lang="fr-FR" smtClean="0">
                <a:solidFill>
                  <a:srgbClr val="9A5315"/>
                </a:solidFill>
              </a:rPr>
              <a:t>JF. LAURENT</a:t>
            </a:r>
            <a:endParaRPr lang="fr-FR" dirty="0">
              <a:solidFill>
                <a:srgbClr val="9A5315"/>
              </a:solidFill>
            </a:endParaRPr>
          </a:p>
        </p:txBody>
      </p:sp>
      <p:pic>
        <p:nvPicPr>
          <p:cNvPr id="12" name="Imag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319944" y="6624717"/>
            <a:ext cx="1857375" cy="266700"/>
          </a:xfrm>
          <a:prstGeom prst="rect">
            <a:avLst/>
          </a:prstGeom>
        </p:spPr>
      </p:pic>
    </p:spTree>
    <p:extLst>
      <p:ext uri="{BB962C8B-B14F-4D97-AF65-F5344CB8AC3E}">
        <p14:creationId xmlns:p14="http://schemas.microsoft.com/office/powerpoint/2010/main" val="52886596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1000"/>
                                        <p:tgtEl>
                                          <p:spTgt spid="9"/>
                                        </p:tgtEl>
                                      </p:cBhvr>
                                    </p:animEffect>
                                    <p:anim calcmode="lin" valueType="num">
                                      <p:cBhvr>
                                        <p:cTn id="50" dur="1000" fill="hold"/>
                                        <p:tgtEl>
                                          <p:spTgt spid="9"/>
                                        </p:tgtEl>
                                        <p:attrNameLst>
                                          <p:attrName>ppt_x</p:attrName>
                                        </p:attrNameLst>
                                      </p:cBhvr>
                                      <p:tavLst>
                                        <p:tav tm="0">
                                          <p:val>
                                            <p:strVal val="#ppt_x"/>
                                          </p:val>
                                        </p:tav>
                                        <p:tav tm="100000">
                                          <p:val>
                                            <p:strVal val="#ppt_x"/>
                                          </p:val>
                                        </p:tav>
                                      </p:tavLst>
                                    </p:anim>
                                    <p:anim calcmode="lin" valueType="num">
                                      <p:cBhvr>
                                        <p:cTn id="5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500" fill="hold"/>
                                        <p:tgtEl>
                                          <p:spTgt spid="10"/>
                                        </p:tgtEl>
                                        <p:attrNameLst>
                                          <p:attrName>ppt_x</p:attrName>
                                        </p:attrNameLst>
                                      </p:cBhvr>
                                      <p:tavLst>
                                        <p:tav tm="0">
                                          <p:val>
                                            <p:strVal val="#ppt_x"/>
                                          </p:val>
                                        </p:tav>
                                        <p:tav tm="100000">
                                          <p:val>
                                            <p:strVal val="#ppt_x"/>
                                          </p:val>
                                        </p:tav>
                                      </p:tavLst>
                                    </p:anim>
                                    <p:anim calcmode="lin" valueType="num">
                                      <p:cBhvr additive="base">
                                        <p:cTn id="5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73824" y="370110"/>
            <a:ext cx="8911687" cy="785590"/>
          </a:xfrm>
          <a:solidFill>
            <a:schemeClr val="accent3">
              <a:lumMod val="20000"/>
              <a:lumOff val="80000"/>
            </a:schemeClr>
          </a:solidFill>
        </p:spPr>
        <p:txBody>
          <a:bodyPr/>
          <a:lstStyle/>
          <a:p>
            <a:pPr algn="ctr"/>
            <a:r>
              <a:rPr lang="fr-FR" dirty="0" smtClean="0"/>
              <a:t>LE HP </a:t>
            </a:r>
            <a:r>
              <a:rPr lang="fr-FR" dirty="0"/>
              <a:t>LAMINAIRE</a:t>
            </a:r>
            <a:r>
              <a:rPr lang="fr-FR" dirty="0" smtClean="0"/>
              <a:t> </a:t>
            </a:r>
            <a:endParaRPr lang="fr-FR" dirty="0"/>
          </a:p>
        </p:txBody>
      </p:sp>
      <p:sp>
        <p:nvSpPr>
          <p:cNvPr id="3" name="Espace réservé du contenu 2"/>
          <p:cNvSpPr>
            <a:spLocks noGrp="1"/>
          </p:cNvSpPr>
          <p:nvPr>
            <p:ph sz="half" idx="1"/>
          </p:nvPr>
        </p:nvSpPr>
        <p:spPr>
          <a:xfrm>
            <a:off x="867874" y="1544776"/>
            <a:ext cx="5531476" cy="5097780"/>
          </a:xfrm>
        </p:spPr>
        <p:txBody>
          <a:bodyPr>
            <a:noAutofit/>
          </a:bodyPr>
          <a:lstStyle/>
          <a:p>
            <a:pPr marL="82296" indent="0" algn="ctr">
              <a:buNone/>
            </a:pPr>
            <a:r>
              <a:rPr lang="fr-FR" sz="1800" dirty="0" smtClean="0">
                <a:solidFill>
                  <a:srgbClr val="990033"/>
                </a:solidFill>
                <a:latin typeface="Arial" panose="020B0604020202020204" pitchFamily="34" charset="0"/>
                <a:cs typeface="Arial" panose="020B0604020202020204" pitchFamily="34" charset="0"/>
              </a:rPr>
              <a:t>COGNITIF</a:t>
            </a:r>
            <a:r>
              <a:rPr lang="fr-FR" sz="1800" dirty="0" smtClean="0">
                <a:latin typeface="Arial" panose="020B0604020202020204" pitchFamily="34" charset="0"/>
                <a:cs typeface="Arial" panose="020B0604020202020204" pitchFamily="34" charset="0"/>
              </a:rPr>
              <a:t> </a:t>
            </a:r>
          </a:p>
          <a:p>
            <a:pPr marL="82296" indent="0">
              <a:buNone/>
            </a:pPr>
            <a:r>
              <a:rPr lang="fr-FR" sz="1800" dirty="0">
                <a:latin typeface="Arial" panose="020B0604020202020204" pitchFamily="34" charset="0"/>
                <a:cs typeface="Arial" panose="020B0604020202020204" pitchFamily="34" charset="0"/>
              </a:rPr>
              <a:t>Plaisir à apprendre</a:t>
            </a:r>
          </a:p>
          <a:p>
            <a:pPr marL="82296" indent="0">
              <a:buNone/>
            </a:pPr>
            <a:r>
              <a:rPr lang="fr-FR" sz="1800" dirty="0" smtClean="0">
                <a:latin typeface="Arial" panose="020B0604020202020204" pitchFamily="34" charset="0"/>
                <a:cs typeface="Arial" panose="020B0604020202020204" pitchFamily="34" charset="0"/>
              </a:rPr>
              <a:t>Raisonnement </a:t>
            </a:r>
            <a:r>
              <a:rPr lang="fr-FR" sz="1800" dirty="0">
                <a:latin typeface="Arial" panose="020B0604020202020204" pitchFamily="34" charset="0"/>
                <a:cs typeface="Arial" panose="020B0604020202020204" pitchFamily="34" charset="0"/>
              </a:rPr>
              <a:t>très tôt en mode analytique</a:t>
            </a:r>
          </a:p>
          <a:p>
            <a:pPr marL="82296" indent="0">
              <a:buNone/>
            </a:pPr>
            <a:r>
              <a:rPr lang="fr-FR" sz="1800" dirty="0" smtClean="0">
                <a:latin typeface="Arial" panose="020B0604020202020204" pitchFamily="34" charset="0"/>
                <a:cs typeface="Arial" panose="020B0604020202020204" pitchFamily="34" charset="0"/>
              </a:rPr>
              <a:t>Pas </a:t>
            </a:r>
            <a:r>
              <a:rPr lang="fr-FR" sz="1800" dirty="0">
                <a:latin typeface="Arial" panose="020B0604020202020204" pitchFamily="34" charset="0"/>
                <a:cs typeface="Arial" panose="020B0604020202020204" pitchFamily="34" charset="0"/>
              </a:rPr>
              <a:t>très créatif</a:t>
            </a:r>
          </a:p>
          <a:p>
            <a:pPr marL="82296" indent="0">
              <a:buNone/>
            </a:pPr>
            <a:r>
              <a:rPr lang="fr-FR" sz="1800" dirty="0" smtClean="0">
                <a:latin typeface="Arial" panose="020B0604020202020204" pitchFamily="34" charset="0"/>
                <a:cs typeface="Arial" panose="020B0604020202020204" pitchFamily="34" charset="0"/>
              </a:rPr>
              <a:t>Capacité </a:t>
            </a:r>
            <a:r>
              <a:rPr lang="fr-FR" sz="1800" dirty="0">
                <a:latin typeface="Arial" panose="020B0604020202020204" pitchFamily="34" charset="0"/>
                <a:cs typeface="Arial" panose="020B0604020202020204" pitchFamily="34" charset="0"/>
              </a:rPr>
              <a:t>et besoin d’anticiper de planifier </a:t>
            </a:r>
          </a:p>
          <a:p>
            <a:pPr marL="82296" indent="0">
              <a:buNone/>
            </a:pPr>
            <a:r>
              <a:rPr lang="fr-FR" sz="1800" dirty="0" smtClean="0">
                <a:latin typeface="Arial" panose="020B0604020202020204" pitchFamily="34" charset="0"/>
                <a:cs typeface="Arial" panose="020B0604020202020204" pitchFamily="34" charset="0"/>
              </a:rPr>
              <a:t>Grande lucidité </a:t>
            </a:r>
          </a:p>
          <a:p>
            <a:pPr marL="82296" indent="0">
              <a:buNone/>
            </a:pPr>
            <a:r>
              <a:rPr lang="fr-FR" sz="1800" dirty="0" smtClean="0">
                <a:latin typeface="Arial" panose="020B0604020202020204" pitchFamily="34" charset="0"/>
                <a:cs typeface="Arial" panose="020B0604020202020204" pitchFamily="34" charset="0"/>
              </a:rPr>
              <a:t>Perfectionniste – Anxieux</a:t>
            </a:r>
          </a:p>
          <a:p>
            <a:pPr marL="82296" indent="0">
              <a:buNone/>
            </a:pPr>
            <a:r>
              <a:rPr lang="fr-FR" sz="1800" dirty="0" smtClean="0">
                <a:latin typeface="Arial" panose="020B0604020202020204" pitchFamily="34" charset="0"/>
                <a:cs typeface="Arial" panose="020B0604020202020204" pitchFamily="34" charset="0"/>
              </a:rPr>
              <a:t>Travailleur </a:t>
            </a:r>
            <a:endParaRPr lang="fr-FR" sz="1800" dirty="0">
              <a:latin typeface="Arial" panose="020B0604020202020204" pitchFamily="34" charset="0"/>
              <a:cs typeface="Arial" panose="020B0604020202020204" pitchFamily="34" charset="0"/>
            </a:endParaRPr>
          </a:p>
        </p:txBody>
      </p:sp>
      <p:sp>
        <p:nvSpPr>
          <p:cNvPr id="4" name="Espace réservé du contenu 3"/>
          <p:cNvSpPr>
            <a:spLocks noGrp="1"/>
          </p:cNvSpPr>
          <p:nvPr>
            <p:ph sz="half" idx="2"/>
          </p:nvPr>
        </p:nvSpPr>
        <p:spPr>
          <a:xfrm>
            <a:off x="6528048" y="1628800"/>
            <a:ext cx="4798053" cy="4519544"/>
          </a:xfrm>
        </p:spPr>
        <p:txBody>
          <a:bodyPr>
            <a:noAutofit/>
          </a:bodyPr>
          <a:lstStyle/>
          <a:p>
            <a:pPr marL="82296" indent="0" algn="ctr">
              <a:buNone/>
            </a:pPr>
            <a:r>
              <a:rPr lang="fr-FR" sz="1800" dirty="0" smtClean="0">
                <a:solidFill>
                  <a:schemeClr val="accent4">
                    <a:lumMod val="75000"/>
                  </a:schemeClr>
                </a:solidFill>
                <a:latin typeface="Arial" panose="020B0604020202020204" pitchFamily="34" charset="0"/>
                <a:cs typeface="Arial" panose="020B0604020202020204" pitchFamily="34" charset="0"/>
              </a:rPr>
              <a:t>COMPORTEMENT</a:t>
            </a:r>
          </a:p>
          <a:p>
            <a:pPr marL="82296" indent="0">
              <a:buNone/>
            </a:pPr>
            <a:r>
              <a:rPr lang="fr-FR" sz="1800" dirty="0" smtClean="0">
                <a:latin typeface="Arial" panose="020B0604020202020204" pitchFamily="34" charset="0"/>
                <a:cs typeface="Arial" panose="020B0604020202020204" pitchFamily="34" charset="0"/>
              </a:rPr>
              <a:t>Se sent comme les autres</a:t>
            </a:r>
          </a:p>
          <a:p>
            <a:pPr marL="82296" indent="0">
              <a:buNone/>
            </a:pPr>
            <a:r>
              <a:rPr lang="fr-FR" sz="1800" dirty="0" smtClean="0">
                <a:latin typeface="Arial" panose="020B0604020202020204" pitchFamily="34" charset="0"/>
                <a:cs typeface="Arial" panose="020B0604020202020204" pitchFamily="34" charset="0"/>
              </a:rPr>
              <a:t>Elève facile, qui jouit d’un aura </a:t>
            </a:r>
          </a:p>
          <a:p>
            <a:pPr marL="82296" indent="0">
              <a:buNone/>
            </a:pPr>
            <a:r>
              <a:rPr lang="fr-FR" sz="1800" dirty="0" smtClean="0">
                <a:latin typeface="Arial" panose="020B0604020202020204" pitchFamily="34" charset="0"/>
                <a:cs typeface="Arial" panose="020B0604020202020204" pitchFamily="34" charset="0"/>
              </a:rPr>
              <a:t>+ Autonome  + gérable </a:t>
            </a:r>
          </a:p>
          <a:p>
            <a:pPr marL="82296" indent="0">
              <a:buNone/>
            </a:pPr>
            <a:r>
              <a:rPr lang="fr-FR" sz="1800" dirty="0" smtClean="0">
                <a:latin typeface="Arial" panose="020B0604020202020204" pitchFamily="34" charset="0"/>
                <a:cs typeface="Arial" panose="020B0604020202020204" pitchFamily="34" charset="0"/>
              </a:rPr>
              <a:t>Médiateur </a:t>
            </a:r>
          </a:p>
          <a:p>
            <a:pPr marL="82296" indent="0">
              <a:buNone/>
            </a:pPr>
            <a:r>
              <a:rPr lang="fr-FR" sz="1800" dirty="0" smtClean="0">
                <a:latin typeface="Arial" panose="020B0604020202020204" pitchFamily="34" charset="0"/>
                <a:cs typeface="Arial" panose="020B0604020202020204" pitchFamily="34" charset="0"/>
              </a:rPr>
              <a:t>Se montre flexible avec la parole donnée </a:t>
            </a:r>
            <a:endParaRPr lang="fr-FR" sz="1800" dirty="0">
              <a:latin typeface="Arial" panose="020B0604020202020204" pitchFamily="34" charset="0"/>
              <a:cs typeface="Arial" panose="020B0604020202020204" pitchFamily="34" charset="0"/>
            </a:endParaRPr>
          </a:p>
        </p:txBody>
      </p:sp>
      <p:sp>
        <p:nvSpPr>
          <p:cNvPr id="5" name="Espace réservé du pied de page 4"/>
          <p:cNvSpPr>
            <a:spLocks noGrp="1"/>
          </p:cNvSpPr>
          <p:nvPr>
            <p:ph type="ftr" sz="quarter" idx="11"/>
          </p:nvPr>
        </p:nvSpPr>
        <p:spPr>
          <a:xfrm>
            <a:off x="0" y="6642556"/>
            <a:ext cx="5943600" cy="228600"/>
          </a:xfrm>
        </p:spPr>
        <p:txBody>
          <a:bodyPr/>
          <a:lstStyle/>
          <a:p>
            <a:r>
              <a:rPr lang="fr-FR" smtClean="0">
                <a:solidFill>
                  <a:srgbClr val="9A5315"/>
                </a:solidFill>
              </a:rPr>
              <a:t>JF. LAURENT</a:t>
            </a:r>
            <a:endParaRPr lang="fr-FR" dirty="0">
              <a:solidFill>
                <a:srgbClr val="9A5315"/>
              </a:solidFill>
            </a:endParaRPr>
          </a:p>
        </p:txBody>
      </p:sp>
      <p:pic>
        <p:nvPicPr>
          <p:cNvPr id="6" name="Image 5"/>
          <p:cNvPicPr>
            <a:picLocks noChangeAspect="1"/>
          </p:cNvPicPr>
          <p:nvPr/>
        </p:nvPicPr>
        <p:blipFill>
          <a:blip r:embed="rId3" cstate="print"/>
          <a:stretch>
            <a:fillRect/>
          </a:stretch>
        </p:blipFill>
        <p:spPr>
          <a:xfrm>
            <a:off x="468040" y="273563"/>
            <a:ext cx="1245357" cy="1245357"/>
          </a:xfrm>
          <a:prstGeom prst="rect">
            <a:avLst/>
          </a:prstGeom>
        </p:spPr>
      </p:pic>
    </p:spTree>
    <p:extLst>
      <p:ext uri="{BB962C8B-B14F-4D97-AF65-F5344CB8AC3E}">
        <p14:creationId xmlns:p14="http://schemas.microsoft.com/office/powerpoint/2010/main" val="141936410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stretch>
            <a:fillRect/>
          </a:stretch>
        </p:blipFill>
        <p:spPr>
          <a:xfrm>
            <a:off x="0" y="1"/>
            <a:ext cx="12192000" cy="6857999"/>
          </a:xfrm>
          <a:prstGeom prst="rect">
            <a:avLst/>
          </a:prstGeom>
        </p:spPr>
      </p:pic>
      <p:sp>
        <p:nvSpPr>
          <p:cNvPr id="5" name="ZoneTexte 4"/>
          <p:cNvSpPr txBox="1"/>
          <p:nvPr/>
        </p:nvSpPr>
        <p:spPr>
          <a:xfrm>
            <a:off x="2495601" y="1"/>
            <a:ext cx="8178291" cy="646331"/>
          </a:xfrm>
          <a:prstGeom prst="rect">
            <a:avLst/>
          </a:prstGeom>
          <a:noFill/>
        </p:spPr>
        <p:txBody>
          <a:bodyPr wrap="square" rtlCol="0">
            <a:spAutoFit/>
          </a:bodyPr>
          <a:lstStyle/>
          <a:p>
            <a:pPr algn="ctr"/>
            <a:r>
              <a:rPr lang="fr-FR" sz="3600" dirty="0"/>
              <a:t>LE PROFIL COMPLEXE</a:t>
            </a:r>
          </a:p>
        </p:txBody>
      </p:sp>
      <p:sp>
        <p:nvSpPr>
          <p:cNvPr id="3" name="Espace réservé du pied de page 2"/>
          <p:cNvSpPr>
            <a:spLocks noGrp="1"/>
          </p:cNvSpPr>
          <p:nvPr>
            <p:ph type="ftr" sz="quarter" idx="11"/>
          </p:nvPr>
        </p:nvSpPr>
        <p:spPr/>
        <p:txBody>
          <a:bodyPr/>
          <a:lstStyle/>
          <a:p>
            <a:r>
              <a:rPr lang="fr-FR" smtClean="0">
                <a:solidFill>
                  <a:srgbClr val="9A5315"/>
                </a:solidFill>
              </a:rPr>
              <a:t>JF. LAURENT</a:t>
            </a:r>
            <a:endParaRPr lang="fr-FR">
              <a:solidFill>
                <a:srgbClr val="9A5315"/>
              </a:solidFill>
            </a:endParaRPr>
          </a:p>
        </p:txBody>
      </p:sp>
    </p:spTree>
    <p:extLst>
      <p:ext uri="{BB962C8B-B14F-4D97-AF65-F5344CB8AC3E}">
        <p14:creationId xmlns:p14="http://schemas.microsoft.com/office/powerpoint/2010/main" val="34332035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37324" y="206658"/>
            <a:ext cx="8911687" cy="809342"/>
          </a:xfrm>
          <a:solidFill>
            <a:schemeClr val="accent3">
              <a:lumMod val="20000"/>
              <a:lumOff val="80000"/>
            </a:schemeClr>
          </a:solidFill>
        </p:spPr>
        <p:txBody>
          <a:bodyPr/>
          <a:lstStyle/>
          <a:p>
            <a:pPr algn="ctr"/>
            <a:r>
              <a:rPr lang="fr-FR" dirty="0" smtClean="0"/>
              <a:t>LE HP COMPLEXE </a:t>
            </a:r>
            <a:endParaRPr lang="fr-FR" dirty="0"/>
          </a:p>
        </p:txBody>
      </p:sp>
      <p:sp>
        <p:nvSpPr>
          <p:cNvPr id="3" name="Espace réservé du contenu 2"/>
          <p:cNvSpPr>
            <a:spLocks noGrp="1"/>
          </p:cNvSpPr>
          <p:nvPr>
            <p:ph sz="half" idx="1"/>
          </p:nvPr>
        </p:nvSpPr>
        <p:spPr>
          <a:xfrm>
            <a:off x="1092058" y="1474786"/>
            <a:ext cx="5651642" cy="5078413"/>
          </a:xfrm>
        </p:spPr>
        <p:txBody>
          <a:bodyPr>
            <a:normAutofit/>
          </a:bodyPr>
          <a:lstStyle/>
          <a:p>
            <a:pPr marL="82296" indent="0" algn="ctr">
              <a:buNone/>
            </a:pPr>
            <a:r>
              <a:rPr lang="fr-FR" sz="1800" dirty="0" smtClean="0">
                <a:latin typeface="Arial" panose="020B0604020202020204" pitchFamily="34" charset="0"/>
                <a:cs typeface="Arial" panose="020B0604020202020204" pitchFamily="34" charset="0"/>
              </a:rPr>
              <a:t>COGNITIF	</a:t>
            </a:r>
          </a:p>
          <a:p>
            <a:pPr marL="82296" indent="0">
              <a:buNone/>
            </a:pPr>
            <a:r>
              <a:rPr lang="fr-FR" sz="1800" dirty="0">
                <a:latin typeface="Arial" panose="020B0604020202020204" pitchFamily="34" charset="0"/>
                <a:cs typeface="Arial" panose="020B0604020202020204" pitchFamily="34" charset="0"/>
              </a:rPr>
              <a:t>Plaisir à comprendre et non pas à apprendre</a:t>
            </a:r>
          </a:p>
          <a:p>
            <a:pPr marL="82296" indent="0">
              <a:buNone/>
            </a:pPr>
            <a:r>
              <a:rPr lang="fr-FR" sz="1800" dirty="0">
                <a:latin typeface="Arial" panose="020B0604020202020204" pitchFamily="34" charset="0"/>
                <a:cs typeface="Arial" panose="020B0604020202020204" pitchFamily="34" charset="0"/>
              </a:rPr>
              <a:t>Raisonnement en mode analogique</a:t>
            </a:r>
          </a:p>
          <a:p>
            <a:pPr marL="82296" indent="0">
              <a:buNone/>
            </a:pPr>
            <a:r>
              <a:rPr lang="fr-FR" sz="1800" dirty="0">
                <a:latin typeface="Arial" panose="020B0604020202020204" pitchFamily="34" charset="0"/>
                <a:cs typeface="Arial" panose="020B0604020202020204" pitchFamily="34" charset="0"/>
              </a:rPr>
              <a:t>Addiction pour la réflexion</a:t>
            </a:r>
          </a:p>
          <a:p>
            <a:pPr marL="82296" indent="0">
              <a:buNone/>
            </a:pPr>
            <a:r>
              <a:rPr lang="fr-FR" sz="1800" dirty="0">
                <a:latin typeface="Arial" panose="020B0604020202020204" pitchFamily="34" charset="0"/>
                <a:cs typeface="Arial" panose="020B0604020202020204" pitchFamily="34" charset="0"/>
              </a:rPr>
              <a:t>Créativité dans tous les domaines</a:t>
            </a:r>
          </a:p>
          <a:p>
            <a:pPr marL="82296" indent="0">
              <a:buNone/>
            </a:pPr>
            <a:r>
              <a:rPr lang="fr-FR" sz="1800" dirty="0">
                <a:latin typeface="Arial" panose="020B0604020202020204" pitchFamily="34" charset="0"/>
                <a:cs typeface="Arial" panose="020B0604020202020204" pitchFamily="34" charset="0"/>
              </a:rPr>
              <a:t>La pensée va plus vite que le résultat donné</a:t>
            </a:r>
          </a:p>
          <a:p>
            <a:pPr marL="82296" indent="0">
              <a:buNone/>
            </a:pPr>
            <a:r>
              <a:rPr lang="fr-FR" sz="1800" dirty="0">
                <a:latin typeface="Arial" panose="020B0604020202020204" pitchFamily="34" charset="0"/>
                <a:cs typeface="Arial" panose="020B0604020202020204" pitchFamily="34" charset="0"/>
              </a:rPr>
              <a:t>Difficultés à anticiper, planifier et gérer la </a:t>
            </a:r>
            <a:r>
              <a:rPr lang="fr-FR" sz="1800" dirty="0" smtClean="0">
                <a:latin typeface="Arial" panose="020B0604020202020204" pitchFamily="34" charset="0"/>
                <a:cs typeface="Arial" panose="020B0604020202020204" pitchFamily="34" charset="0"/>
              </a:rPr>
              <a:t>frustration</a:t>
            </a:r>
          </a:p>
          <a:p>
            <a:pPr marL="82296" indent="0">
              <a:buNone/>
            </a:pPr>
            <a:r>
              <a:rPr lang="fr-FR" sz="1800" dirty="0" smtClean="0">
                <a:latin typeface="Arial" panose="020B0604020202020204" pitchFamily="34" charset="0"/>
                <a:cs typeface="Arial" panose="020B0604020202020204" pitchFamily="34" charset="0"/>
              </a:rPr>
              <a:t>+ dans la sympathie que dans l’empathie</a:t>
            </a:r>
            <a:endParaRPr lang="fr-FR" sz="1800" dirty="0">
              <a:latin typeface="Arial" panose="020B0604020202020204" pitchFamily="34" charset="0"/>
              <a:cs typeface="Arial" panose="020B0604020202020204" pitchFamily="34" charset="0"/>
            </a:endParaRPr>
          </a:p>
        </p:txBody>
      </p:sp>
      <p:sp>
        <p:nvSpPr>
          <p:cNvPr id="4" name="Espace réservé du contenu 3"/>
          <p:cNvSpPr>
            <a:spLocks noGrp="1"/>
          </p:cNvSpPr>
          <p:nvPr>
            <p:ph sz="half" idx="2"/>
          </p:nvPr>
        </p:nvSpPr>
        <p:spPr>
          <a:xfrm>
            <a:off x="7086600" y="1494864"/>
            <a:ext cx="5105400" cy="5363136"/>
          </a:xfrm>
        </p:spPr>
        <p:txBody>
          <a:bodyPr>
            <a:normAutofit/>
          </a:bodyPr>
          <a:lstStyle/>
          <a:p>
            <a:pPr marL="82296" indent="0" algn="ctr">
              <a:buNone/>
            </a:pPr>
            <a:r>
              <a:rPr lang="fr-FR" sz="1800" dirty="0" smtClean="0">
                <a:latin typeface="Arial" panose="020B0604020202020204" pitchFamily="34" charset="0"/>
                <a:cs typeface="Arial" panose="020B0604020202020204" pitchFamily="34" charset="0"/>
              </a:rPr>
              <a:t>COMPORTEMENT</a:t>
            </a:r>
          </a:p>
          <a:p>
            <a:pPr marL="82296" indent="0">
              <a:buNone/>
            </a:pPr>
            <a:r>
              <a:rPr lang="fr-FR" sz="1800" dirty="0">
                <a:latin typeface="Arial" panose="020B0604020202020204" pitchFamily="34" charset="0"/>
                <a:cs typeface="Arial" panose="020B0604020202020204" pitchFamily="34" charset="0"/>
              </a:rPr>
              <a:t>Ne se sent jamais comme les autres</a:t>
            </a:r>
          </a:p>
          <a:p>
            <a:pPr marL="82296" indent="0">
              <a:buNone/>
            </a:pPr>
            <a:r>
              <a:rPr lang="fr-FR" sz="1800" dirty="0">
                <a:latin typeface="Arial" panose="020B0604020202020204" pitchFamily="34" charset="0"/>
                <a:cs typeface="Arial" panose="020B0604020202020204" pitchFamily="34" charset="0"/>
              </a:rPr>
              <a:t>Incontrôlable, pénible voire caractériel</a:t>
            </a:r>
          </a:p>
          <a:p>
            <a:pPr marL="82296" indent="0">
              <a:buNone/>
            </a:pPr>
            <a:r>
              <a:rPr lang="fr-FR" sz="1800" dirty="0">
                <a:latin typeface="Arial" panose="020B0604020202020204" pitchFamily="34" charset="0"/>
                <a:cs typeface="Arial" panose="020B0604020202020204" pitchFamily="34" charset="0"/>
              </a:rPr>
              <a:t>Généreux et attachant mais imprévisible</a:t>
            </a:r>
          </a:p>
          <a:p>
            <a:pPr marL="82296" indent="0">
              <a:buNone/>
            </a:pPr>
            <a:r>
              <a:rPr lang="fr-FR" sz="1800" dirty="0">
                <a:latin typeface="Arial" panose="020B0604020202020204" pitchFamily="34" charset="0"/>
                <a:cs typeface="Arial" panose="020B0604020202020204" pitchFamily="34" charset="0"/>
              </a:rPr>
              <a:t>Gère mal la communication</a:t>
            </a:r>
          </a:p>
          <a:p>
            <a:pPr marL="82296" indent="0">
              <a:buNone/>
            </a:pPr>
            <a:r>
              <a:rPr lang="fr-FR" sz="1800" dirty="0">
                <a:latin typeface="Arial" panose="020B0604020202020204" pitchFamily="34" charset="0"/>
                <a:cs typeface="Arial" panose="020B0604020202020204" pitchFamily="34" charset="0"/>
              </a:rPr>
              <a:t>Percevra le monde extérieur comme </a:t>
            </a:r>
            <a:r>
              <a:rPr lang="fr-FR" sz="1800" dirty="0" smtClean="0">
                <a:latin typeface="Arial" panose="020B0604020202020204" pitchFamily="34" charset="0"/>
                <a:cs typeface="Arial" panose="020B0604020202020204" pitchFamily="34" charset="0"/>
              </a:rPr>
              <a:t>hostile</a:t>
            </a:r>
          </a:p>
          <a:p>
            <a:pPr marL="82296" indent="0">
              <a:buNone/>
            </a:pPr>
            <a:r>
              <a:rPr lang="fr-FR" sz="1800" dirty="0" smtClean="0">
                <a:latin typeface="Arial" panose="020B0604020202020204" pitchFamily="34" charset="0"/>
                <a:cs typeface="Arial" panose="020B0604020202020204" pitchFamily="34" charset="0"/>
              </a:rPr>
              <a:t>Parcours scolaire dépendant de la relation à l’enseignant </a:t>
            </a:r>
            <a:endParaRPr lang="fr-FR" sz="1800" dirty="0">
              <a:latin typeface="Arial" panose="020B0604020202020204" pitchFamily="34" charset="0"/>
              <a:cs typeface="Arial" panose="020B0604020202020204" pitchFamily="34" charset="0"/>
            </a:endParaRPr>
          </a:p>
        </p:txBody>
      </p:sp>
      <p:sp>
        <p:nvSpPr>
          <p:cNvPr id="6" name="Espace réservé du pied de page 5"/>
          <p:cNvSpPr>
            <a:spLocks noGrp="1"/>
          </p:cNvSpPr>
          <p:nvPr>
            <p:ph type="ftr" sz="quarter" idx="11"/>
          </p:nvPr>
        </p:nvSpPr>
        <p:spPr>
          <a:xfrm>
            <a:off x="119336" y="6553199"/>
            <a:ext cx="5943600" cy="228600"/>
          </a:xfrm>
        </p:spPr>
        <p:txBody>
          <a:bodyPr/>
          <a:lstStyle/>
          <a:p>
            <a:r>
              <a:rPr lang="fr-FR" smtClean="0">
                <a:solidFill>
                  <a:srgbClr val="9A5315"/>
                </a:solidFill>
              </a:rPr>
              <a:t>JF. LAURENT</a:t>
            </a:r>
            <a:endParaRPr lang="fr-FR" dirty="0">
              <a:solidFill>
                <a:srgbClr val="9A5315"/>
              </a:solidFill>
            </a:endParaRPr>
          </a:p>
        </p:txBody>
      </p:sp>
      <p:pic>
        <p:nvPicPr>
          <p:cNvPr id="5" name="Image 4"/>
          <p:cNvPicPr>
            <a:picLocks noChangeAspect="1"/>
          </p:cNvPicPr>
          <p:nvPr/>
        </p:nvPicPr>
        <p:blipFill>
          <a:blip r:embed="rId3" cstate="print"/>
          <a:stretch>
            <a:fillRect/>
          </a:stretch>
        </p:blipFill>
        <p:spPr>
          <a:xfrm>
            <a:off x="351029" y="206658"/>
            <a:ext cx="1280271" cy="1288207"/>
          </a:xfrm>
          <a:prstGeom prst="rect">
            <a:avLst/>
          </a:prstGeom>
        </p:spPr>
      </p:pic>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34625" y="6591300"/>
            <a:ext cx="1857375" cy="266700"/>
          </a:xfrm>
          <a:prstGeom prst="rect">
            <a:avLst/>
          </a:prstGeom>
        </p:spPr>
      </p:pic>
    </p:spTree>
    <p:extLst>
      <p:ext uri="{BB962C8B-B14F-4D97-AF65-F5344CB8AC3E}">
        <p14:creationId xmlns:p14="http://schemas.microsoft.com/office/powerpoint/2010/main" val="417211836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Capture d’écran 2018-04-24 à 17.17.4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4633" y="1577474"/>
            <a:ext cx="8270596" cy="5280526"/>
          </a:xfrm>
          <a:prstGeom prst="rect">
            <a:avLst/>
          </a:prstGeom>
          <a:ln>
            <a:noFill/>
          </a:ln>
          <a:effectLst>
            <a:softEdge rad="112500"/>
          </a:effectLst>
        </p:spPr>
      </p:pic>
      <p:sp>
        <p:nvSpPr>
          <p:cNvPr id="3" name="ZoneTexte 2"/>
          <p:cNvSpPr txBox="1"/>
          <p:nvPr/>
        </p:nvSpPr>
        <p:spPr>
          <a:xfrm>
            <a:off x="0" y="0"/>
            <a:ext cx="12189323" cy="1261884"/>
          </a:xfrm>
          <a:prstGeom prst="rect">
            <a:avLst/>
          </a:prstGeom>
          <a:gradFill flip="none" rotWithShape="1">
            <a:gsLst>
              <a:gs pos="0">
                <a:srgbClr val="FFDE2C"/>
              </a:gs>
              <a:gs pos="100000">
                <a:srgbClr val="FFFFFF"/>
              </a:gs>
            </a:gsLst>
            <a:lin ang="5400000" scaled="0"/>
            <a:tileRect/>
          </a:gradFill>
          <a:effectLst>
            <a:outerShdw blurRad="276225" dist="76200" dir="5400000" algn="tl" rotWithShape="0">
              <a:srgbClr val="000000">
                <a:alpha val="21000"/>
              </a:srgbClr>
            </a:outerShdw>
          </a:effectLst>
        </p:spPr>
        <p:txBody>
          <a:bodyPr wrap="square" rtlCol="0">
            <a:spAutoFit/>
          </a:bodyPr>
          <a:lstStyle/>
          <a:p>
            <a:pPr algn="ctr"/>
            <a:endParaRPr lang="fr-FR" sz="2400" dirty="0" smtClean="0">
              <a:latin typeface="Garamond"/>
              <a:cs typeface="Garamond"/>
            </a:endParaRPr>
          </a:p>
          <a:p>
            <a:r>
              <a:rPr lang="fr-FR" sz="2400" b="1" dirty="0" smtClean="0">
                <a:latin typeface="Garamond"/>
                <a:cs typeface="Garamond"/>
              </a:rPr>
              <a:t>                                              </a:t>
            </a:r>
            <a:endParaRPr lang="fr-FR" sz="2400" b="1" dirty="0">
              <a:latin typeface="Garamond"/>
              <a:cs typeface="Garamond"/>
            </a:endParaRPr>
          </a:p>
          <a:p>
            <a:pPr algn="ctr"/>
            <a:r>
              <a:rPr lang="fr-FR" sz="2800" dirty="0" smtClean="0">
                <a:latin typeface="Garamond"/>
                <a:cs typeface="Garamond"/>
              </a:rPr>
              <a:t> </a:t>
            </a:r>
            <a:endParaRPr lang="fr-FR" sz="2800" dirty="0">
              <a:latin typeface="Garamond"/>
              <a:cs typeface="Garamond"/>
            </a:endParaRPr>
          </a:p>
        </p:txBody>
      </p:sp>
      <p:sp>
        <p:nvSpPr>
          <p:cNvPr id="4" name="ZoneTexte 3"/>
          <p:cNvSpPr txBox="1"/>
          <p:nvPr/>
        </p:nvSpPr>
        <p:spPr>
          <a:xfrm>
            <a:off x="3992702" y="401053"/>
            <a:ext cx="4848281" cy="369332"/>
          </a:xfrm>
          <a:prstGeom prst="rect">
            <a:avLst/>
          </a:prstGeom>
          <a:noFill/>
        </p:spPr>
        <p:txBody>
          <a:bodyPr wrap="square" rtlCol="0">
            <a:spAutoFit/>
          </a:bodyPr>
          <a:lstStyle/>
          <a:p>
            <a:r>
              <a:rPr lang="fr-FR" dirty="0" smtClean="0"/>
              <a:t>       6 profils différents</a:t>
            </a:r>
            <a:endParaRPr lang="fr-FR" dirty="0"/>
          </a:p>
        </p:txBody>
      </p:sp>
      <p:sp>
        <p:nvSpPr>
          <p:cNvPr id="5" name="Espace réservé du pied de page 4"/>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388410536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Capture d’écran 2018-04-24 à 17.17.5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0738" y="1564105"/>
            <a:ext cx="8680561" cy="5293895"/>
          </a:xfrm>
          <a:prstGeom prst="rect">
            <a:avLst/>
          </a:prstGeom>
        </p:spPr>
      </p:pic>
      <p:sp>
        <p:nvSpPr>
          <p:cNvPr id="3" name="ZoneTexte 2"/>
          <p:cNvSpPr txBox="1"/>
          <p:nvPr/>
        </p:nvSpPr>
        <p:spPr>
          <a:xfrm>
            <a:off x="0" y="0"/>
            <a:ext cx="12189323" cy="1261884"/>
          </a:xfrm>
          <a:prstGeom prst="rect">
            <a:avLst/>
          </a:prstGeom>
          <a:gradFill flip="none" rotWithShape="1">
            <a:gsLst>
              <a:gs pos="0">
                <a:srgbClr val="FFDE2C"/>
              </a:gs>
              <a:gs pos="100000">
                <a:srgbClr val="FFFFFF"/>
              </a:gs>
            </a:gsLst>
            <a:lin ang="5400000" scaled="0"/>
            <a:tileRect/>
          </a:gradFill>
          <a:effectLst>
            <a:outerShdw blurRad="276225" dist="76200" dir="5400000" algn="tl" rotWithShape="0">
              <a:srgbClr val="000000">
                <a:alpha val="21000"/>
              </a:srgbClr>
            </a:outerShdw>
          </a:effectLst>
        </p:spPr>
        <p:txBody>
          <a:bodyPr wrap="square" rtlCol="0">
            <a:spAutoFit/>
          </a:bodyPr>
          <a:lstStyle/>
          <a:p>
            <a:pPr algn="ctr"/>
            <a:endParaRPr lang="fr-FR" sz="2400" dirty="0" smtClean="0">
              <a:latin typeface="Garamond"/>
              <a:cs typeface="Garamond"/>
            </a:endParaRPr>
          </a:p>
          <a:p>
            <a:r>
              <a:rPr lang="fr-FR" sz="2400" b="1" dirty="0" smtClean="0">
                <a:latin typeface="Garamond"/>
                <a:cs typeface="Garamond"/>
              </a:rPr>
              <a:t>                                              </a:t>
            </a:r>
            <a:endParaRPr lang="fr-FR" sz="2400" b="1" dirty="0">
              <a:latin typeface="Garamond"/>
              <a:cs typeface="Garamond"/>
            </a:endParaRPr>
          </a:p>
          <a:p>
            <a:pPr algn="ctr"/>
            <a:r>
              <a:rPr lang="fr-FR" sz="2800" dirty="0" smtClean="0">
                <a:latin typeface="Garamond"/>
                <a:cs typeface="Garamond"/>
              </a:rPr>
              <a:t> </a:t>
            </a:r>
            <a:endParaRPr lang="fr-FR" sz="2800" dirty="0">
              <a:latin typeface="Garamond"/>
              <a:cs typeface="Garamond"/>
            </a:endParaRPr>
          </a:p>
        </p:txBody>
      </p:sp>
      <p:sp>
        <p:nvSpPr>
          <p:cNvPr id="4" name="ZoneTexte 3"/>
          <p:cNvSpPr txBox="1"/>
          <p:nvPr/>
        </p:nvSpPr>
        <p:spPr>
          <a:xfrm>
            <a:off x="3457966" y="414421"/>
            <a:ext cx="4206596" cy="369332"/>
          </a:xfrm>
          <a:prstGeom prst="rect">
            <a:avLst/>
          </a:prstGeom>
          <a:noFill/>
        </p:spPr>
        <p:txBody>
          <a:bodyPr wrap="square" rtlCol="0">
            <a:spAutoFit/>
          </a:bodyPr>
          <a:lstStyle/>
          <a:p>
            <a:r>
              <a:rPr lang="fr-FR" dirty="0" smtClean="0"/>
              <a:t>           6 profils différents</a:t>
            </a:r>
            <a:endParaRPr lang="fr-FR" dirty="0"/>
          </a:p>
        </p:txBody>
      </p:sp>
      <p:sp>
        <p:nvSpPr>
          <p:cNvPr id="5" name="Espace réservé du pied de page 4"/>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394984945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Capture d’écran 2018-04-24 à 17.18.0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4597" y="1590843"/>
            <a:ext cx="8021052" cy="5267157"/>
          </a:xfrm>
          <a:prstGeom prst="rect">
            <a:avLst/>
          </a:prstGeom>
        </p:spPr>
      </p:pic>
      <p:sp>
        <p:nvSpPr>
          <p:cNvPr id="3" name="ZoneTexte 2"/>
          <p:cNvSpPr txBox="1"/>
          <p:nvPr/>
        </p:nvSpPr>
        <p:spPr>
          <a:xfrm>
            <a:off x="0" y="0"/>
            <a:ext cx="12189323" cy="1261884"/>
          </a:xfrm>
          <a:prstGeom prst="rect">
            <a:avLst/>
          </a:prstGeom>
          <a:gradFill flip="none" rotWithShape="1">
            <a:gsLst>
              <a:gs pos="0">
                <a:srgbClr val="FFDE2C"/>
              </a:gs>
              <a:gs pos="100000">
                <a:srgbClr val="FFFFFF"/>
              </a:gs>
            </a:gsLst>
            <a:lin ang="5400000" scaled="0"/>
            <a:tileRect/>
          </a:gradFill>
          <a:effectLst>
            <a:outerShdw blurRad="276225" dist="76200" dir="5400000" algn="tl" rotWithShape="0">
              <a:srgbClr val="000000">
                <a:alpha val="21000"/>
              </a:srgbClr>
            </a:outerShdw>
          </a:effectLst>
        </p:spPr>
        <p:txBody>
          <a:bodyPr wrap="square" rtlCol="0">
            <a:spAutoFit/>
          </a:bodyPr>
          <a:lstStyle/>
          <a:p>
            <a:pPr algn="ctr"/>
            <a:endParaRPr lang="fr-FR" sz="2400" dirty="0" smtClean="0">
              <a:latin typeface="Garamond"/>
              <a:cs typeface="Garamond"/>
            </a:endParaRPr>
          </a:p>
          <a:p>
            <a:r>
              <a:rPr lang="fr-FR" sz="2400" b="1" dirty="0" smtClean="0">
                <a:latin typeface="Garamond"/>
                <a:cs typeface="Garamond"/>
              </a:rPr>
              <a:t>                                              </a:t>
            </a:r>
            <a:endParaRPr lang="fr-FR" sz="2400" b="1" dirty="0">
              <a:latin typeface="Garamond"/>
              <a:cs typeface="Garamond"/>
            </a:endParaRPr>
          </a:p>
          <a:p>
            <a:pPr algn="ctr"/>
            <a:r>
              <a:rPr lang="fr-FR" sz="2800" dirty="0" smtClean="0">
                <a:latin typeface="Garamond"/>
                <a:cs typeface="Garamond"/>
              </a:rPr>
              <a:t> </a:t>
            </a:r>
            <a:endParaRPr lang="fr-FR" sz="2800" dirty="0">
              <a:latin typeface="Garamond"/>
              <a:cs typeface="Garamond"/>
            </a:endParaRPr>
          </a:p>
        </p:txBody>
      </p:sp>
      <p:sp>
        <p:nvSpPr>
          <p:cNvPr id="4" name="ZoneTexte 3"/>
          <p:cNvSpPr txBox="1"/>
          <p:nvPr/>
        </p:nvSpPr>
        <p:spPr>
          <a:xfrm>
            <a:off x="4260071" y="561474"/>
            <a:ext cx="4081824" cy="369332"/>
          </a:xfrm>
          <a:prstGeom prst="rect">
            <a:avLst/>
          </a:prstGeom>
          <a:noFill/>
        </p:spPr>
        <p:txBody>
          <a:bodyPr wrap="square" rtlCol="0">
            <a:spAutoFit/>
          </a:bodyPr>
          <a:lstStyle/>
          <a:p>
            <a:r>
              <a:rPr lang="fr-FR" dirty="0" smtClean="0"/>
              <a:t>          6 profils différents</a:t>
            </a:r>
            <a:endParaRPr lang="fr-FR" dirty="0"/>
          </a:p>
        </p:txBody>
      </p:sp>
      <p:sp>
        <p:nvSpPr>
          <p:cNvPr id="5" name="Espace réservé du pied de page 4"/>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238747419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0" y="0"/>
            <a:ext cx="12189323" cy="1261884"/>
          </a:xfrm>
          <a:prstGeom prst="rect">
            <a:avLst/>
          </a:prstGeom>
          <a:gradFill flip="none" rotWithShape="1">
            <a:gsLst>
              <a:gs pos="0">
                <a:srgbClr val="FFDE2C"/>
              </a:gs>
              <a:gs pos="100000">
                <a:srgbClr val="FFFFFF"/>
              </a:gs>
            </a:gsLst>
            <a:lin ang="5400000" scaled="0"/>
            <a:tileRect/>
          </a:gradFill>
          <a:effectLst>
            <a:outerShdw blurRad="276225" dist="76200" dir="5400000" algn="tl" rotWithShape="0">
              <a:srgbClr val="000000">
                <a:alpha val="21000"/>
              </a:srgbClr>
            </a:outerShdw>
          </a:effectLst>
        </p:spPr>
        <p:txBody>
          <a:bodyPr wrap="square" rtlCol="0">
            <a:spAutoFit/>
          </a:bodyPr>
          <a:lstStyle/>
          <a:p>
            <a:pPr algn="ctr"/>
            <a:endParaRPr lang="fr-FR" sz="2400" dirty="0" smtClean="0">
              <a:latin typeface="Garamond"/>
              <a:cs typeface="Garamond"/>
            </a:endParaRPr>
          </a:p>
          <a:p>
            <a:r>
              <a:rPr lang="fr-FR" sz="2400" b="1" dirty="0" smtClean="0">
                <a:latin typeface="Garamond"/>
                <a:cs typeface="Garamond"/>
              </a:rPr>
              <a:t>                                          Laminaire ou complexe</a:t>
            </a:r>
            <a:endParaRPr lang="fr-FR" sz="2400" b="1" dirty="0">
              <a:latin typeface="Garamond"/>
              <a:cs typeface="Garamond"/>
            </a:endParaRPr>
          </a:p>
          <a:p>
            <a:pPr algn="ctr"/>
            <a:r>
              <a:rPr lang="fr-FR" sz="2800" dirty="0" smtClean="0">
                <a:latin typeface="Garamond"/>
                <a:cs typeface="Garamond"/>
              </a:rPr>
              <a:t> </a:t>
            </a:r>
            <a:endParaRPr lang="fr-FR" sz="2800" dirty="0">
              <a:latin typeface="Garamond"/>
              <a:cs typeface="Garamond"/>
            </a:endParaRPr>
          </a:p>
        </p:txBody>
      </p:sp>
      <p:pic>
        <p:nvPicPr>
          <p:cNvPr id="3" name="Image 2" descr="Capture d’écran 2018-04-24 à 17.26.2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3263" y="1376948"/>
            <a:ext cx="7504141" cy="5481053"/>
          </a:xfrm>
          <a:prstGeom prst="rect">
            <a:avLst/>
          </a:prstGeom>
        </p:spPr>
      </p:pic>
      <p:sp>
        <p:nvSpPr>
          <p:cNvPr id="4" name="Espace réservé du pied de page 3"/>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118451903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0" y="0"/>
            <a:ext cx="12189323" cy="1261884"/>
          </a:xfrm>
          <a:prstGeom prst="rect">
            <a:avLst/>
          </a:prstGeom>
          <a:gradFill flip="none" rotWithShape="1">
            <a:gsLst>
              <a:gs pos="0">
                <a:srgbClr val="FFDE2C"/>
              </a:gs>
              <a:gs pos="100000">
                <a:srgbClr val="FFFFFF"/>
              </a:gs>
            </a:gsLst>
            <a:lin ang="5400000" scaled="0"/>
            <a:tileRect/>
          </a:gradFill>
          <a:effectLst>
            <a:outerShdw blurRad="276225" dist="76200" dir="5400000" algn="tl" rotWithShape="0">
              <a:srgbClr val="000000">
                <a:alpha val="21000"/>
              </a:srgbClr>
            </a:outerShdw>
          </a:effectLst>
        </p:spPr>
        <p:txBody>
          <a:bodyPr wrap="square" rtlCol="0">
            <a:spAutoFit/>
          </a:bodyPr>
          <a:lstStyle/>
          <a:p>
            <a:pPr algn="ctr"/>
            <a:endParaRPr lang="fr-FR" sz="2400" dirty="0" smtClean="0">
              <a:latin typeface="Garamond"/>
              <a:cs typeface="Garamond"/>
            </a:endParaRPr>
          </a:p>
          <a:p>
            <a:r>
              <a:rPr lang="fr-FR" sz="2400" b="1" dirty="0" smtClean="0">
                <a:latin typeface="Garamond"/>
                <a:cs typeface="Garamond"/>
              </a:rPr>
              <a:t>                                          Le saut de classe</a:t>
            </a:r>
            <a:endParaRPr lang="fr-FR" sz="2400" b="1" dirty="0">
              <a:latin typeface="Garamond"/>
              <a:cs typeface="Garamond"/>
            </a:endParaRPr>
          </a:p>
          <a:p>
            <a:pPr algn="ctr"/>
            <a:r>
              <a:rPr lang="fr-FR" sz="2800" dirty="0" smtClean="0">
                <a:latin typeface="Garamond"/>
                <a:cs typeface="Garamond"/>
              </a:rPr>
              <a:t> </a:t>
            </a:r>
            <a:endParaRPr lang="fr-FR" sz="2800" dirty="0">
              <a:latin typeface="Garamond"/>
              <a:cs typeface="Garamond"/>
            </a:endParaRPr>
          </a:p>
        </p:txBody>
      </p:sp>
      <p:sp>
        <p:nvSpPr>
          <p:cNvPr id="3" name="ZoneTexte 2"/>
          <p:cNvSpPr txBox="1"/>
          <p:nvPr/>
        </p:nvSpPr>
        <p:spPr>
          <a:xfrm>
            <a:off x="1337827" y="1794496"/>
            <a:ext cx="5246792" cy="369332"/>
          </a:xfrm>
          <a:prstGeom prst="rect">
            <a:avLst/>
          </a:prstGeom>
          <a:noFill/>
        </p:spPr>
        <p:txBody>
          <a:bodyPr wrap="square" rtlCol="0">
            <a:spAutoFit/>
          </a:bodyPr>
          <a:lstStyle/>
          <a:p>
            <a:r>
              <a:rPr lang="fr-FR" dirty="0" smtClean="0"/>
              <a:t>Une hypothèse et non une obligation</a:t>
            </a:r>
            <a:endParaRPr lang="fr-FR" dirty="0"/>
          </a:p>
        </p:txBody>
      </p:sp>
      <p:sp>
        <p:nvSpPr>
          <p:cNvPr id="4" name="ZoneTexte 3"/>
          <p:cNvSpPr txBox="1"/>
          <p:nvPr/>
        </p:nvSpPr>
        <p:spPr>
          <a:xfrm>
            <a:off x="1337828" y="3219555"/>
            <a:ext cx="5246792" cy="369332"/>
          </a:xfrm>
          <a:prstGeom prst="rect">
            <a:avLst/>
          </a:prstGeom>
          <a:noFill/>
        </p:spPr>
        <p:txBody>
          <a:bodyPr wrap="square" rtlCol="0">
            <a:spAutoFit/>
          </a:bodyPr>
          <a:lstStyle/>
          <a:p>
            <a:r>
              <a:rPr lang="fr-FR" dirty="0" smtClean="0"/>
              <a:t>A l’école comme à la maison</a:t>
            </a:r>
            <a:endParaRPr lang="fr-FR" dirty="0"/>
          </a:p>
        </p:txBody>
      </p:sp>
      <p:sp>
        <p:nvSpPr>
          <p:cNvPr id="5" name="ZoneTexte 4"/>
          <p:cNvSpPr txBox="1"/>
          <p:nvPr/>
        </p:nvSpPr>
        <p:spPr>
          <a:xfrm>
            <a:off x="1337827" y="2536521"/>
            <a:ext cx="5246792" cy="369332"/>
          </a:xfrm>
          <a:prstGeom prst="rect">
            <a:avLst/>
          </a:prstGeom>
          <a:noFill/>
        </p:spPr>
        <p:txBody>
          <a:bodyPr wrap="square" rtlCol="0">
            <a:spAutoFit/>
          </a:bodyPr>
          <a:lstStyle/>
          <a:p>
            <a:r>
              <a:rPr lang="fr-FR" dirty="0" smtClean="0"/>
              <a:t>Se pose quand l’enfant va mal</a:t>
            </a:r>
            <a:endParaRPr lang="fr-FR" dirty="0"/>
          </a:p>
        </p:txBody>
      </p:sp>
      <p:sp>
        <p:nvSpPr>
          <p:cNvPr id="6" name="ZoneTexte 5"/>
          <p:cNvSpPr txBox="1"/>
          <p:nvPr/>
        </p:nvSpPr>
        <p:spPr>
          <a:xfrm>
            <a:off x="1337827" y="3816298"/>
            <a:ext cx="9218468" cy="369332"/>
          </a:xfrm>
          <a:prstGeom prst="rect">
            <a:avLst/>
          </a:prstGeom>
          <a:noFill/>
        </p:spPr>
        <p:txBody>
          <a:bodyPr wrap="square" rtlCol="0">
            <a:spAutoFit/>
          </a:bodyPr>
          <a:lstStyle/>
          <a:p>
            <a:r>
              <a:rPr lang="fr-FR" dirty="0" smtClean="0"/>
              <a:t>On ne lit pas un saut de classe à la réussite en classe, aux notes</a:t>
            </a:r>
            <a:endParaRPr lang="fr-FR" dirty="0"/>
          </a:p>
        </p:txBody>
      </p:sp>
      <p:sp>
        <p:nvSpPr>
          <p:cNvPr id="7" name="ZoneTexte 6"/>
          <p:cNvSpPr txBox="1"/>
          <p:nvPr/>
        </p:nvSpPr>
        <p:spPr>
          <a:xfrm>
            <a:off x="1442344" y="4592401"/>
            <a:ext cx="5246792" cy="369332"/>
          </a:xfrm>
          <a:prstGeom prst="rect">
            <a:avLst/>
          </a:prstGeom>
          <a:noFill/>
        </p:spPr>
        <p:txBody>
          <a:bodyPr wrap="square" rtlCol="0">
            <a:spAutoFit/>
          </a:bodyPr>
          <a:lstStyle/>
          <a:p>
            <a:r>
              <a:rPr lang="fr-FR" dirty="0" smtClean="0"/>
              <a:t>Si tout va bien, on ne change rien</a:t>
            </a:r>
            <a:endParaRPr lang="fr-FR" dirty="0"/>
          </a:p>
        </p:txBody>
      </p:sp>
      <p:sp>
        <p:nvSpPr>
          <p:cNvPr id="8" name="ZoneTexte 7"/>
          <p:cNvSpPr txBox="1"/>
          <p:nvPr/>
        </p:nvSpPr>
        <p:spPr>
          <a:xfrm>
            <a:off x="1337827" y="5255357"/>
            <a:ext cx="7232631" cy="369332"/>
          </a:xfrm>
          <a:prstGeom prst="rect">
            <a:avLst/>
          </a:prstGeom>
          <a:noFill/>
        </p:spPr>
        <p:txBody>
          <a:bodyPr wrap="square" rtlCol="0">
            <a:spAutoFit/>
          </a:bodyPr>
          <a:lstStyle/>
          <a:p>
            <a:r>
              <a:rPr lang="fr-FR" dirty="0" smtClean="0"/>
              <a:t>Se pose également la question du redoublement</a:t>
            </a:r>
            <a:endParaRPr lang="fr-FR" dirty="0"/>
          </a:p>
        </p:txBody>
      </p:sp>
      <p:sp>
        <p:nvSpPr>
          <p:cNvPr id="9" name="ZoneTexte 8"/>
          <p:cNvSpPr txBox="1"/>
          <p:nvPr/>
        </p:nvSpPr>
        <p:spPr>
          <a:xfrm>
            <a:off x="1379633" y="5973139"/>
            <a:ext cx="5246792" cy="369332"/>
          </a:xfrm>
          <a:prstGeom prst="rect">
            <a:avLst/>
          </a:prstGeom>
          <a:noFill/>
        </p:spPr>
        <p:txBody>
          <a:bodyPr wrap="square" rtlCol="0">
            <a:spAutoFit/>
          </a:bodyPr>
          <a:lstStyle/>
          <a:p>
            <a:r>
              <a:rPr lang="fr-FR" dirty="0" smtClean="0"/>
              <a:t>Un an, deux ans, trois ans </a:t>
            </a:r>
            <a:r>
              <a:rPr lang="mr-IN" dirty="0" smtClean="0"/>
              <a:t>…</a:t>
            </a:r>
            <a:r>
              <a:rPr lang="fr-FR" dirty="0" smtClean="0"/>
              <a:t> ?</a:t>
            </a:r>
            <a:endParaRPr lang="fr-FR" dirty="0"/>
          </a:p>
        </p:txBody>
      </p:sp>
      <p:sp>
        <p:nvSpPr>
          <p:cNvPr id="10" name="Espace réservé du pied de page 9"/>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91295710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xplosion 1 2"/>
          <p:cNvSpPr/>
          <p:nvPr/>
        </p:nvSpPr>
        <p:spPr>
          <a:xfrm>
            <a:off x="1564637" y="-158095"/>
            <a:ext cx="4517517" cy="3841700"/>
          </a:xfrm>
          <a:prstGeom prst="irregularSeal1">
            <a:avLst/>
          </a:prstGeom>
          <a:gradFill flip="none" rotWithShape="1">
            <a:gsLst>
              <a:gs pos="0">
                <a:schemeClr val="tx2">
                  <a:lumMod val="40000"/>
                  <a:lumOff val="60000"/>
                  <a:shade val="30000"/>
                  <a:satMod val="115000"/>
                </a:schemeClr>
              </a:gs>
              <a:gs pos="50000">
                <a:schemeClr val="tx2">
                  <a:lumMod val="40000"/>
                  <a:lumOff val="60000"/>
                  <a:shade val="67500"/>
                  <a:satMod val="115000"/>
                </a:schemeClr>
              </a:gs>
              <a:gs pos="100000">
                <a:schemeClr val="tx2">
                  <a:lumMod val="40000"/>
                  <a:lumOff val="60000"/>
                  <a:shade val="100000"/>
                  <a:satMod val="115000"/>
                </a:schemeClr>
              </a:gs>
            </a:gsLst>
            <a:path path="circle">
              <a:fillToRect l="50000" t="50000" r="50000" b="50000"/>
            </a:path>
            <a:tileRect/>
          </a:gra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fr-FR" sz="3200" b="1" dirty="0">
                <a:ln w="50800"/>
                <a:solidFill>
                  <a:schemeClr val="bg1">
                    <a:shade val="50000"/>
                  </a:schemeClr>
                </a:solidFill>
              </a:rPr>
              <a:t>Le Manque de confiance </a:t>
            </a:r>
          </a:p>
          <a:p>
            <a:pPr algn="ctr"/>
            <a:endParaRPr lang="fr-FR" b="1" dirty="0">
              <a:ln w="50800"/>
              <a:solidFill>
                <a:schemeClr val="bg1">
                  <a:shade val="50000"/>
                </a:schemeClr>
              </a:solidFill>
            </a:endParaRPr>
          </a:p>
        </p:txBody>
      </p:sp>
      <p:sp>
        <p:nvSpPr>
          <p:cNvPr id="4" name="Flèche droite rayée 3"/>
          <p:cNvSpPr/>
          <p:nvPr/>
        </p:nvSpPr>
        <p:spPr>
          <a:xfrm rot="2563429">
            <a:off x="5838685" y="2712597"/>
            <a:ext cx="1141124" cy="673228"/>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 name="Rectangle à coins arrondis 4"/>
          <p:cNvSpPr/>
          <p:nvPr/>
        </p:nvSpPr>
        <p:spPr>
          <a:xfrm>
            <a:off x="7260392" y="3012045"/>
            <a:ext cx="2641600" cy="113051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 name="ZoneTexte 5"/>
          <p:cNvSpPr txBox="1"/>
          <p:nvPr/>
        </p:nvSpPr>
        <p:spPr>
          <a:xfrm>
            <a:off x="7264400" y="2956634"/>
            <a:ext cx="2641600" cy="1200329"/>
          </a:xfrm>
          <a:prstGeom prst="rect">
            <a:avLst/>
          </a:prstGeom>
          <a:noFill/>
        </p:spPr>
        <p:txBody>
          <a:bodyPr wrap="square" rtlCol="0">
            <a:spAutoFit/>
          </a:bodyPr>
          <a:lstStyle/>
          <a:p>
            <a:pPr algn="ctr"/>
            <a:r>
              <a:rPr lang="fr-FR" dirty="0">
                <a:solidFill>
                  <a:schemeClr val="bg1"/>
                </a:solidFill>
              </a:rPr>
              <a:t>Pour 40% des sujets, cela produit de l’hyperactivité (acquise)</a:t>
            </a:r>
          </a:p>
        </p:txBody>
      </p:sp>
      <p:sp>
        <p:nvSpPr>
          <p:cNvPr id="7" name="Flèche droite rayée 6"/>
          <p:cNvSpPr/>
          <p:nvPr/>
        </p:nvSpPr>
        <p:spPr>
          <a:xfrm rot="2563429">
            <a:off x="4362417" y="3673516"/>
            <a:ext cx="1141124" cy="673228"/>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Rectangle à coins arrondis 7"/>
          <p:cNvSpPr/>
          <p:nvPr/>
        </p:nvSpPr>
        <p:spPr>
          <a:xfrm>
            <a:off x="5042899" y="4789495"/>
            <a:ext cx="2942191" cy="113051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Pour 40% d’autres sujets, cela produit de la procrastination </a:t>
            </a:r>
          </a:p>
        </p:txBody>
      </p:sp>
      <p:sp>
        <p:nvSpPr>
          <p:cNvPr id="9" name="Flèche droite rayée 8"/>
          <p:cNvSpPr/>
          <p:nvPr/>
        </p:nvSpPr>
        <p:spPr>
          <a:xfrm rot="7376107">
            <a:off x="2060304" y="3791002"/>
            <a:ext cx="1141124" cy="673228"/>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 name="Rectangle à coins arrondis 11"/>
          <p:cNvSpPr/>
          <p:nvPr/>
        </p:nvSpPr>
        <p:spPr>
          <a:xfrm>
            <a:off x="1055440" y="4888936"/>
            <a:ext cx="3006354" cy="113051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Ou de l’agressivité, repli sur soi, rêveries intempestives</a:t>
            </a:r>
            <a:r>
              <a:rPr lang="is-IS" dirty="0"/>
              <a:t>…</a:t>
            </a:r>
            <a:endParaRPr lang="fr-FR" dirty="0"/>
          </a:p>
        </p:txBody>
      </p:sp>
      <p:pic>
        <p:nvPicPr>
          <p:cNvPr id="1026" name="Picture 2" descr="Résultat de recherche d'images pour &quot;manque de confiance en soi&quot;"/>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906000" y="476672"/>
            <a:ext cx="2286000" cy="1685926"/>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 9"/>
          <p:cNvPicPr>
            <a:picLocks noChangeAspect="1"/>
          </p:cNvPicPr>
          <p:nvPr/>
        </p:nvPicPr>
        <p:blipFill>
          <a:blip r:embed="rId3">
            <a:clrChange>
              <a:clrFrom>
                <a:srgbClr val="FFFFFF"/>
              </a:clrFrom>
              <a:clrTo>
                <a:srgbClr val="FFFFFF">
                  <a:alpha val="0"/>
                </a:srgbClr>
              </a:clrTo>
            </a:clrChange>
          </a:blip>
          <a:stretch>
            <a:fillRect/>
          </a:stretch>
        </p:blipFill>
        <p:spPr>
          <a:xfrm>
            <a:off x="9586456" y="3075234"/>
            <a:ext cx="3334801" cy="3334801"/>
          </a:xfrm>
          <a:prstGeom prst="rect">
            <a:avLst/>
          </a:prstGeom>
        </p:spPr>
      </p:pic>
      <p:sp>
        <p:nvSpPr>
          <p:cNvPr id="13" name="Espace réservé du pied de page 5"/>
          <p:cNvSpPr>
            <a:spLocks noGrp="1"/>
          </p:cNvSpPr>
          <p:nvPr>
            <p:ph type="ftr" sz="quarter" idx="11"/>
          </p:nvPr>
        </p:nvSpPr>
        <p:spPr>
          <a:xfrm>
            <a:off x="119336" y="6553199"/>
            <a:ext cx="5943600" cy="228600"/>
          </a:xfrm>
        </p:spPr>
        <p:txBody>
          <a:bodyPr/>
          <a:lstStyle/>
          <a:p>
            <a:r>
              <a:rPr lang="fr-FR" smtClean="0">
                <a:solidFill>
                  <a:srgbClr val="9A5315"/>
                </a:solidFill>
              </a:rPr>
              <a:t>JF. LAURENT</a:t>
            </a:r>
            <a:endParaRPr lang="fr-FR" dirty="0">
              <a:solidFill>
                <a:srgbClr val="9A5315"/>
              </a:solidFill>
            </a:endParaRPr>
          </a:p>
        </p:txBody>
      </p:sp>
      <p:pic>
        <p:nvPicPr>
          <p:cNvPr id="14" name="Imag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34625" y="6645086"/>
            <a:ext cx="1857375" cy="266700"/>
          </a:xfrm>
          <a:prstGeom prst="rect">
            <a:avLst/>
          </a:prstGeom>
        </p:spPr>
      </p:pic>
    </p:spTree>
    <p:extLst>
      <p:ext uri="{BB962C8B-B14F-4D97-AF65-F5344CB8AC3E}">
        <p14:creationId xmlns:p14="http://schemas.microsoft.com/office/powerpoint/2010/main" val="194077041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p:bldP spid="8"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txBox="1">
            <a:spLocks noGrp="1"/>
          </p:cNvSpPr>
          <p:nvPr>
            <p:ph idx="1"/>
          </p:nvPr>
        </p:nvSpPr>
        <p:spPr>
          <a:xfrm>
            <a:off x="1271464" y="188640"/>
            <a:ext cx="9144000" cy="6112443"/>
          </a:xfrm>
          <a:prstGeom prst="rect">
            <a:avLst/>
          </a:prstGeom>
          <a:noFill/>
        </p:spPr>
        <p:txBody>
          <a:bodyPr wrap="square" rtlCol="0">
            <a:spAutoFit/>
          </a:bodyPr>
          <a:lstStyle/>
          <a:p>
            <a:pPr algn="ctr"/>
            <a:endParaRPr lang="fr-FR" sz="2800" b="1" u="sng" dirty="0" smtClean="0">
              <a:solidFill>
                <a:srgbClr val="990033"/>
              </a:solidFill>
              <a:latin typeface="Arial" panose="020B0604020202020204" pitchFamily="34" charset="0"/>
              <a:cs typeface="Arial" panose="020B0604020202020204" pitchFamily="34" charset="0"/>
            </a:endParaRPr>
          </a:p>
          <a:p>
            <a:pPr marL="365125" indent="-280988" algn="just">
              <a:spcBef>
                <a:spcPts val="1200"/>
              </a:spcBef>
              <a:spcAft>
                <a:spcPts val="2400"/>
              </a:spcAft>
              <a:buFont typeface="Wingdings" pitchFamily="2" charset="2"/>
              <a:buChar char="Ø"/>
            </a:pPr>
            <a:r>
              <a:rPr lang="fr-FR" sz="2400" dirty="0" smtClean="0">
                <a:latin typeface="Arial" panose="020B0604020202020204" pitchFamily="34" charset="0"/>
                <a:cs typeface="Arial" panose="020B0604020202020204" pitchFamily="34" charset="0"/>
              </a:rPr>
              <a:t>Ils intriguent, fascinent, désemparent et déclenchent des réactions contradictoires,</a:t>
            </a:r>
            <a:endParaRPr lang="fr-FR" sz="2400" dirty="0">
              <a:latin typeface="Arial" panose="020B0604020202020204" pitchFamily="34" charset="0"/>
              <a:cs typeface="Arial" panose="020B0604020202020204" pitchFamily="34" charset="0"/>
            </a:endParaRPr>
          </a:p>
          <a:p>
            <a:pPr marL="365125" indent="-280988" algn="just">
              <a:spcBef>
                <a:spcPts val="1200"/>
              </a:spcBef>
              <a:spcAft>
                <a:spcPts val="2400"/>
              </a:spcAft>
              <a:buFont typeface="Wingdings" pitchFamily="2" charset="2"/>
              <a:buChar char="Ø"/>
            </a:pPr>
            <a:r>
              <a:rPr lang="fr-FR" sz="2400" dirty="0" smtClean="0">
                <a:latin typeface="Arial" panose="020B0604020202020204" pitchFamily="34" charset="0"/>
                <a:cs typeface="Arial" panose="020B0604020202020204" pitchFamily="34" charset="0"/>
              </a:rPr>
              <a:t>L’observation clinique confirme l’existence de particularités cognitives et affectives</a:t>
            </a:r>
            <a:endParaRPr lang="fr-FR" sz="2400" dirty="0">
              <a:latin typeface="Arial" panose="020B0604020202020204" pitchFamily="34" charset="0"/>
              <a:cs typeface="Arial" panose="020B0604020202020204" pitchFamily="34" charset="0"/>
            </a:endParaRPr>
          </a:p>
          <a:p>
            <a:pPr marL="365125" indent="-280988">
              <a:spcBef>
                <a:spcPts val="1200"/>
              </a:spcBef>
              <a:spcAft>
                <a:spcPts val="2400"/>
              </a:spcAft>
              <a:buFont typeface="Wingdings" pitchFamily="2" charset="2"/>
              <a:buChar char="Ø"/>
            </a:pPr>
            <a:r>
              <a:rPr lang="fr-FR" sz="2400" dirty="0" smtClean="0">
                <a:latin typeface="Arial" panose="020B0604020202020204" pitchFamily="34" charset="0"/>
                <a:cs typeface="Arial" panose="020B0604020202020204" pitchFamily="34" charset="0"/>
              </a:rPr>
              <a:t>au </a:t>
            </a:r>
            <a:r>
              <a:rPr lang="fr-FR" sz="2400" dirty="0">
                <a:latin typeface="Arial" panose="020B0604020202020204" pitchFamily="34" charset="0"/>
                <a:cs typeface="Arial" panose="020B0604020202020204" pitchFamily="34" charset="0"/>
              </a:rPr>
              <a:t>sein de l’Education Nationale, ce sont des élèves à besoins éducatifs particuliers</a:t>
            </a:r>
            <a:r>
              <a:rPr lang="fr-FR" sz="2400" dirty="0" smtClean="0">
                <a:latin typeface="Arial" panose="020B0604020202020204" pitchFamily="34" charset="0"/>
                <a:cs typeface="Arial" panose="020B0604020202020204" pitchFamily="34" charset="0"/>
              </a:rPr>
              <a:t>.</a:t>
            </a:r>
          </a:p>
          <a:p>
            <a:pPr marL="365125" indent="-280988">
              <a:spcBef>
                <a:spcPts val="1200"/>
              </a:spcBef>
              <a:spcAft>
                <a:spcPts val="2400"/>
              </a:spcAft>
              <a:buFont typeface="Wingdings" pitchFamily="2" charset="2"/>
              <a:buChar char="Ø"/>
            </a:pPr>
            <a:r>
              <a:rPr lang="fr-FR" sz="2400" dirty="0">
                <a:latin typeface="Arial" panose="020B0604020202020204" pitchFamily="34" charset="0"/>
                <a:cs typeface="Arial" panose="020B0604020202020204" pitchFamily="34" charset="0"/>
              </a:rPr>
              <a:t>ATTENTION Ils sont aussi tous différents avec chacun sa particularité</a:t>
            </a:r>
            <a:r>
              <a:rPr lang="fr-FR" sz="2400" dirty="0" smtClean="0">
                <a:latin typeface="Arial" panose="020B0604020202020204" pitchFamily="34" charset="0"/>
                <a:cs typeface="Arial" panose="020B0604020202020204" pitchFamily="34" charset="0"/>
              </a:rPr>
              <a:t>. La </a:t>
            </a:r>
            <a:r>
              <a:rPr lang="fr-FR" sz="2400" dirty="0">
                <a:latin typeface="Arial" panose="020B0604020202020204" pitchFamily="34" charset="0"/>
                <a:cs typeface="Arial" panose="020B0604020202020204" pitchFamily="34" charset="0"/>
              </a:rPr>
              <a:t>précocité n’excuse pas tout </a:t>
            </a:r>
          </a:p>
          <a:p>
            <a:pPr marL="365125" indent="-280988">
              <a:buFont typeface="Wingdings" pitchFamily="2" charset="2"/>
              <a:buChar char="Ø"/>
            </a:pPr>
            <a:endParaRPr lang="fr-FR" sz="2400" dirty="0">
              <a:latin typeface="Arial" panose="020B0604020202020204" pitchFamily="34" charset="0"/>
              <a:cs typeface="Arial" panose="020B0604020202020204" pitchFamily="34" charset="0"/>
            </a:endParaRPr>
          </a:p>
          <a:p>
            <a:pPr algn="just"/>
            <a:endParaRPr lang="fr-FR" sz="2400" dirty="0"/>
          </a:p>
        </p:txBody>
      </p:sp>
      <p:sp>
        <p:nvSpPr>
          <p:cNvPr id="2" name="Espace réservé du pied de page 1"/>
          <p:cNvSpPr>
            <a:spLocks noGrp="1"/>
          </p:cNvSpPr>
          <p:nvPr>
            <p:ph type="ftr" sz="quarter" idx="11"/>
          </p:nvPr>
        </p:nvSpPr>
        <p:spPr>
          <a:xfrm>
            <a:off x="1271464" y="6509843"/>
            <a:ext cx="2302024" cy="365125"/>
          </a:xfrm>
        </p:spPr>
        <p:txBody>
          <a:bodyPr/>
          <a:lstStyle/>
          <a:p>
            <a:r>
              <a:rPr lang="en-US" smtClean="0"/>
              <a:t>JF. LAURENT</a:t>
            </a:r>
            <a:endParaRPr lang="en-US"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34625" y="6592767"/>
            <a:ext cx="1857375" cy="266700"/>
          </a:xfrm>
          <a:prstGeom prst="rect">
            <a:avLst/>
          </a:prstGeom>
        </p:spPr>
      </p:pic>
    </p:spTree>
    <p:extLst>
      <p:ext uri="{BB962C8B-B14F-4D97-AF65-F5344CB8AC3E}">
        <p14:creationId xmlns:p14="http://schemas.microsoft.com/office/powerpoint/2010/main" val="220033545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tatic.commentcamarche.net/sante-medecine.commentcamarche.net/pictures/gNWc7LDj-istock-000010100054smal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12191999" cy="6860541"/>
          </a:xfrm>
          <a:prstGeom prst="rect">
            <a:avLst/>
          </a:prstGeom>
          <a:noFill/>
          <a:extLst>
            <a:ext uri="{909E8E84-426E-40dd-AFC4-6F175D3DCCD1}">
              <a14:hiddenFill xmlns:a14="http://schemas.microsoft.com/office/drawing/2010/main">
                <a:solidFill>
                  <a:srgbClr val="FFFFFF"/>
                </a:solidFill>
              </a14:hiddenFill>
            </a:ext>
          </a:extLst>
        </p:spPr>
      </p:pic>
      <p:sp>
        <p:nvSpPr>
          <p:cNvPr id="7" name="Ellipse 6"/>
          <p:cNvSpPr/>
          <p:nvPr/>
        </p:nvSpPr>
        <p:spPr>
          <a:xfrm>
            <a:off x="1790700" y="4189744"/>
            <a:ext cx="3699264" cy="22243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llipse 7"/>
          <p:cNvSpPr/>
          <p:nvPr/>
        </p:nvSpPr>
        <p:spPr>
          <a:xfrm>
            <a:off x="1513144" y="1177455"/>
            <a:ext cx="2833819" cy="203088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p:cNvSpPr/>
          <p:nvPr/>
        </p:nvSpPr>
        <p:spPr>
          <a:xfrm>
            <a:off x="5489965" y="1847446"/>
            <a:ext cx="4245331" cy="18347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p:cNvSpPr/>
          <p:nvPr/>
        </p:nvSpPr>
        <p:spPr>
          <a:xfrm>
            <a:off x="6330053" y="4463633"/>
            <a:ext cx="3797300" cy="182044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p:cNvSpPr txBox="1"/>
          <p:nvPr/>
        </p:nvSpPr>
        <p:spPr>
          <a:xfrm>
            <a:off x="2938899" y="4463633"/>
            <a:ext cx="1558470" cy="369332"/>
          </a:xfrm>
          <a:prstGeom prst="rect">
            <a:avLst/>
          </a:prstGeom>
          <a:noFill/>
        </p:spPr>
        <p:txBody>
          <a:bodyPr wrap="square" rtlCol="0">
            <a:spAutoFit/>
          </a:bodyPr>
          <a:lstStyle/>
          <a:p>
            <a:r>
              <a:rPr lang="fr-FR" b="1" dirty="0">
                <a:solidFill>
                  <a:srgbClr val="FFFF00"/>
                </a:solidFill>
              </a:rPr>
              <a:t>O</a:t>
            </a:r>
            <a:r>
              <a:rPr lang="fr-FR" dirty="0">
                <a:solidFill>
                  <a:schemeClr val="bg1"/>
                </a:solidFill>
              </a:rPr>
              <a:t>cytocine</a:t>
            </a:r>
          </a:p>
        </p:txBody>
      </p:sp>
      <p:sp>
        <p:nvSpPr>
          <p:cNvPr id="12" name="ZoneTexte 11"/>
          <p:cNvSpPr txBox="1"/>
          <p:nvPr/>
        </p:nvSpPr>
        <p:spPr>
          <a:xfrm>
            <a:off x="2159575" y="1418164"/>
            <a:ext cx="1612232" cy="369332"/>
          </a:xfrm>
          <a:prstGeom prst="rect">
            <a:avLst/>
          </a:prstGeom>
          <a:noFill/>
        </p:spPr>
        <p:txBody>
          <a:bodyPr wrap="square" rtlCol="0">
            <a:spAutoFit/>
          </a:bodyPr>
          <a:lstStyle/>
          <a:p>
            <a:r>
              <a:rPr lang="fr-FR" b="1" dirty="0">
                <a:solidFill>
                  <a:srgbClr val="FFFF00"/>
                </a:solidFill>
              </a:rPr>
              <a:t>D</a:t>
            </a:r>
            <a:r>
              <a:rPr lang="fr-FR" dirty="0">
                <a:solidFill>
                  <a:schemeClr val="bg1"/>
                </a:solidFill>
              </a:rPr>
              <a:t>opamine</a:t>
            </a:r>
          </a:p>
        </p:txBody>
      </p:sp>
      <p:sp>
        <p:nvSpPr>
          <p:cNvPr id="13" name="ZoneTexte 12"/>
          <p:cNvSpPr txBox="1"/>
          <p:nvPr/>
        </p:nvSpPr>
        <p:spPr>
          <a:xfrm>
            <a:off x="6698295" y="1882389"/>
            <a:ext cx="1718971" cy="369332"/>
          </a:xfrm>
          <a:prstGeom prst="rect">
            <a:avLst/>
          </a:prstGeom>
          <a:noFill/>
        </p:spPr>
        <p:txBody>
          <a:bodyPr wrap="square" rtlCol="0">
            <a:spAutoFit/>
          </a:bodyPr>
          <a:lstStyle/>
          <a:p>
            <a:r>
              <a:rPr lang="fr-FR" b="1" dirty="0">
                <a:solidFill>
                  <a:srgbClr val="FFFF00"/>
                </a:solidFill>
              </a:rPr>
              <a:t>S</a:t>
            </a:r>
            <a:r>
              <a:rPr lang="fr-FR" dirty="0">
                <a:solidFill>
                  <a:schemeClr val="bg1"/>
                </a:solidFill>
              </a:rPr>
              <a:t>érotonine</a:t>
            </a:r>
          </a:p>
        </p:txBody>
      </p:sp>
      <p:sp>
        <p:nvSpPr>
          <p:cNvPr id="14" name="ZoneTexte 13"/>
          <p:cNvSpPr txBox="1"/>
          <p:nvPr/>
        </p:nvSpPr>
        <p:spPr>
          <a:xfrm>
            <a:off x="7532545" y="4734578"/>
            <a:ext cx="1666373" cy="369332"/>
          </a:xfrm>
          <a:prstGeom prst="rect">
            <a:avLst/>
          </a:prstGeom>
          <a:noFill/>
        </p:spPr>
        <p:txBody>
          <a:bodyPr wrap="square" rtlCol="0">
            <a:spAutoFit/>
          </a:bodyPr>
          <a:lstStyle/>
          <a:p>
            <a:r>
              <a:rPr lang="fr-FR" b="1" dirty="0">
                <a:solidFill>
                  <a:srgbClr val="FFFF00"/>
                </a:solidFill>
              </a:rPr>
              <a:t>E</a:t>
            </a:r>
            <a:r>
              <a:rPr lang="fr-FR" dirty="0">
                <a:solidFill>
                  <a:schemeClr val="bg1"/>
                </a:solidFill>
              </a:rPr>
              <a:t>ndorphine</a:t>
            </a:r>
          </a:p>
        </p:txBody>
      </p:sp>
      <p:sp>
        <p:nvSpPr>
          <p:cNvPr id="15" name="Rectangle 14"/>
          <p:cNvSpPr/>
          <p:nvPr/>
        </p:nvSpPr>
        <p:spPr>
          <a:xfrm>
            <a:off x="2388729" y="4869474"/>
            <a:ext cx="2411238" cy="830997"/>
          </a:xfrm>
          <a:prstGeom prst="rect">
            <a:avLst/>
          </a:prstGeom>
          <a:noFill/>
        </p:spPr>
        <p:txBody>
          <a:bodyPr wrap="none" lIns="91440" tIns="45720" rIns="91440" bIns="45720">
            <a:spAutoFit/>
          </a:bodyPr>
          <a:lstStyle/>
          <a:p>
            <a:pPr algn="ctr"/>
            <a:r>
              <a:rPr lang="fr-FR" sz="1600" b="1" dirty="0">
                <a:ln w="9525">
                  <a:noFill/>
                  <a:prstDash val="solid"/>
                </a:ln>
                <a:solidFill>
                  <a:srgbClr val="0D0D0D"/>
                </a:solidFill>
                <a:latin typeface="Arial" panose="020B0604020202020204" pitchFamily="34" charset="0"/>
                <a:cs typeface="Arial" panose="020B0604020202020204" pitchFamily="34" charset="0"/>
              </a:rPr>
              <a:t>Énergie, </a:t>
            </a:r>
          </a:p>
          <a:p>
            <a:pPr algn="ctr"/>
            <a:r>
              <a:rPr lang="fr-FR" sz="1600" b="1" dirty="0">
                <a:ln w="9525">
                  <a:noFill/>
                  <a:prstDash val="solid"/>
                </a:ln>
                <a:solidFill>
                  <a:srgbClr val="0D0D0D"/>
                </a:solidFill>
                <a:latin typeface="Arial" panose="020B0604020202020204" pitchFamily="34" charset="0"/>
                <a:cs typeface="Arial" panose="020B0604020202020204" pitchFamily="34" charset="0"/>
              </a:rPr>
              <a:t>diminution de l’anxiété</a:t>
            </a:r>
          </a:p>
          <a:p>
            <a:pPr algn="ctr"/>
            <a:endParaRPr lang="fr-FR" sz="1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16" name="Rectangle 15"/>
          <p:cNvSpPr/>
          <p:nvPr/>
        </p:nvSpPr>
        <p:spPr>
          <a:xfrm>
            <a:off x="2037160" y="1882390"/>
            <a:ext cx="1857062" cy="1200329"/>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fr-FR" dirty="0"/>
              <a:t>Motivation, </a:t>
            </a:r>
          </a:p>
          <a:p>
            <a:pPr algn="ctr"/>
            <a:r>
              <a:rPr lang="fr-FR" dirty="0"/>
              <a:t>bonne humeur, réussite</a:t>
            </a:r>
          </a:p>
        </p:txBody>
      </p:sp>
      <p:sp>
        <p:nvSpPr>
          <p:cNvPr id="17" name="Rectangle 16"/>
          <p:cNvSpPr/>
          <p:nvPr/>
        </p:nvSpPr>
        <p:spPr>
          <a:xfrm>
            <a:off x="5668730" y="2251722"/>
            <a:ext cx="4039760" cy="584775"/>
          </a:xfrm>
          <a:prstGeom prst="rect">
            <a:avLst/>
          </a:prstGeom>
          <a:noFill/>
        </p:spPr>
        <p:txBody>
          <a:bodyPr wrap="none" lIns="91440" tIns="45720" rIns="91440" bIns="45720">
            <a:spAutoFit/>
          </a:bodyPr>
          <a:lstStyle/>
          <a:p>
            <a:pPr algn="ctr"/>
            <a:r>
              <a:rPr lang="fr-FR" sz="1600" b="1" dirty="0">
                <a:ln w="9525">
                  <a:noFill/>
                  <a:prstDash val="solid"/>
                </a:ln>
                <a:solidFill>
                  <a:srgbClr val="0D0D0D"/>
                </a:solidFill>
                <a:latin typeface="Arial" panose="020B0604020202020204" pitchFamily="34" charset="0"/>
                <a:cs typeface="Arial" panose="020B0604020202020204" pitchFamily="34" charset="0"/>
              </a:rPr>
              <a:t>En faible quantité chez les délinquants</a:t>
            </a:r>
          </a:p>
          <a:p>
            <a:pPr algn="ctr"/>
            <a:r>
              <a:rPr lang="fr-FR" sz="1600" b="1" dirty="0">
                <a:ln w="9525">
                  <a:noFill/>
                  <a:prstDash val="solid"/>
                </a:ln>
                <a:solidFill>
                  <a:srgbClr val="0D0D0D"/>
                </a:solidFill>
                <a:latin typeface="Arial" panose="020B0604020202020204" pitchFamily="34" charset="0"/>
                <a:cs typeface="Arial" panose="020B0604020202020204" pitchFamily="34" charset="0"/>
              </a:rPr>
              <a:t>Bonne humeur, quand on est fier de soi</a:t>
            </a:r>
          </a:p>
        </p:txBody>
      </p:sp>
      <p:sp>
        <p:nvSpPr>
          <p:cNvPr id="18" name="Rectangle 17"/>
          <p:cNvSpPr/>
          <p:nvPr/>
        </p:nvSpPr>
        <p:spPr>
          <a:xfrm>
            <a:off x="6650155" y="5155758"/>
            <a:ext cx="3004349" cy="338554"/>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fr-FR" sz="1600" b="1" dirty="0">
                <a:ln w="9525">
                  <a:noFill/>
                  <a:prstDash val="solid"/>
                </a:ln>
                <a:solidFill>
                  <a:srgbClr val="0D0D0D"/>
                </a:solidFill>
                <a:latin typeface="Arial" panose="020B0604020202020204" pitchFamily="34" charset="0"/>
                <a:cs typeface="Arial" panose="020B0604020202020204" pitchFamily="34" charset="0"/>
              </a:rPr>
              <a:t>Détente, relaxation, bien-être</a:t>
            </a:r>
          </a:p>
        </p:txBody>
      </p:sp>
      <p:sp>
        <p:nvSpPr>
          <p:cNvPr id="19" name="ZoneTexte 18"/>
          <p:cNvSpPr txBox="1"/>
          <p:nvPr/>
        </p:nvSpPr>
        <p:spPr>
          <a:xfrm>
            <a:off x="7302606" y="5591360"/>
            <a:ext cx="2057294" cy="369332"/>
          </a:xfrm>
          <a:prstGeom prst="rect">
            <a:avLst/>
          </a:prstGeom>
          <a:noFill/>
        </p:spPr>
        <p:txBody>
          <a:bodyPr wrap="square" rtlCol="0">
            <a:spAutoFit/>
          </a:bodyPr>
          <a:lstStyle/>
          <a:p>
            <a:r>
              <a:rPr lang="fr-FR" dirty="0"/>
              <a:t>Sport, amour</a:t>
            </a:r>
          </a:p>
        </p:txBody>
      </p:sp>
      <p:sp>
        <p:nvSpPr>
          <p:cNvPr id="20" name="ZoneTexte 19"/>
          <p:cNvSpPr txBox="1"/>
          <p:nvPr/>
        </p:nvSpPr>
        <p:spPr>
          <a:xfrm>
            <a:off x="2533627" y="5494312"/>
            <a:ext cx="2544418" cy="646331"/>
          </a:xfrm>
          <a:prstGeom prst="rect">
            <a:avLst/>
          </a:prstGeom>
          <a:noFill/>
        </p:spPr>
        <p:txBody>
          <a:bodyPr wrap="square" rtlCol="0">
            <a:spAutoFit/>
          </a:bodyPr>
          <a:lstStyle/>
          <a:p>
            <a:r>
              <a:rPr lang="fr-FR" dirty="0"/>
              <a:t>Affection, lien, </a:t>
            </a:r>
            <a:r>
              <a:rPr lang="fr-FR" dirty="0" smtClean="0"/>
              <a:t>douceur, sécurité</a:t>
            </a:r>
            <a:endParaRPr lang="fr-FR" dirty="0"/>
          </a:p>
        </p:txBody>
      </p:sp>
      <p:sp>
        <p:nvSpPr>
          <p:cNvPr id="22" name="ZoneTexte 21"/>
          <p:cNvSpPr txBox="1"/>
          <p:nvPr/>
        </p:nvSpPr>
        <p:spPr>
          <a:xfrm>
            <a:off x="6075181" y="2956461"/>
            <a:ext cx="3123737" cy="646331"/>
          </a:xfrm>
          <a:prstGeom prst="rect">
            <a:avLst/>
          </a:prstGeom>
          <a:noFill/>
        </p:spPr>
        <p:txBody>
          <a:bodyPr wrap="square" rtlCol="0">
            <a:spAutoFit/>
          </a:bodyPr>
          <a:lstStyle/>
          <a:p>
            <a:pPr algn="ctr"/>
            <a:r>
              <a:rPr lang="fr-FR" dirty="0"/>
              <a:t>Méditation, sport, soleil, chocolat…</a:t>
            </a:r>
          </a:p>
        </p:txBody>
      </p:sp>
      <p:sp>
        <p:nvSpPr>
          <p:cNvPr id="3" name="Rectangle 2"/>
          <p:cNvSpPr/>
          <p:nvPr/>
        </p:nvSpPr>
        <p:spPr>
          <a:xfrm>
            <a:off x="4484087" y="216156"/>
            <a:ext cx="2573541" cy="830997"/>
          </a:xfrm>
          <a:prstGeom prst="rect">
            <a:avLst/>
          </a:prstGeom>
          <a:gradFill flip="none" rotWithShape="1">
            <a:gsLst>
              <a:gs pos="0">
                <a:schemeClr val="accent3">
                  <a:lumMod val="60000"/>
                  <a:lumOff val="40000"/>
                </a:schemeClr>
              </a:gs>
              <a:gs pos="100000">
                <a:srgbClr val="FFFFFF"/>
              </a:gs>
            </a:gsLst>
            <a:path path="circle">
              <a:fillToRect l="100000" t="100000"/>
            </a:path>
            <a:tileRect r="-100000" b="-100000"/>
          </a:gradFill>
        </p:spPr>
        <p:txBody>
          <a:bodyPr wrap="none">
            <a:spAutoFit/>
          </a:bodyPr>
          <a:lstStyle/>
          <a:p>
            <a:pPr algn="ctr"/>
            <a:r>
              <a:rPr lang="fr-FR" sz="4800" b="1"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rPr>
              <a:t>D.O.S.E.</a:t>
            </a:r>
          </a:p>
        </p:txBody>
      </p:sp>
      <p:pic>
        <p:nvPicPr>
          <p:cNvPr id="21" name="Image 20" descr="Capture d’écran 2016-11-28 à 10.52.30.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0076176" y="0"/>
            <a:ext cx="591825" cy="616816"/>
          </a:xfrm>
          <a:prstGeom prst="rect">
            <a:avLst/>
          </a:prstGeom>
        </p:spPr>
      </p:pic>
      <p:sp>
        <p:nvSpPr>
          <p:cNvPr id="23" name="Espace réservé du pied de page 3"/>
          <p:cNvSpPr txBox="1">
            <a:spLocks/>
          </p:cNvSpPr>
          <p:nvPr/>
        </p:nvSpPr>
        <p:spPr>
          <a:xfrm>
            <a:off x="32629" y="6629400"/>
            <a:ext cx="5943600" cy="228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900" dirty="0" smtClean="0">
                <a:solidFill>
                  <a:srgbClr val="9A5315"/>
                </a:solidFill>
              </a:rPr>
              <a:t>C. BAYER - JF. LAURENT</a:t>
            </a:r>
            <a:endParaRPr lang="fr-FR" sz="900" dirty="0">
              <a:solidFill>
                <a:srgbClr val="9A5315"/>
              </a:solidFill>
            </a:endParaRPr>
          </a:p>
        </p:txBody>
      </p:sp>
    </p:spTree>
    <p:extLst>
      <p:ext uri="{BB962C8B-B14F-4D97-AF65-F5344CB8AC3E}">
        <p14:creationId xmlns:p14="http://schemas.microsoft.com/office/powerpoint/2010/main" val="283518505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11702" y="263649"/>
            <a:ext cx="8956298" cy="1107996"/>
          </a:xfrm>
          <a:prstGeom prst="rect">
            <a:avLst/>
          </a:prstGeom>
          <a:noFill/>
        </p:spPr>
        <p:txBody>
          <a:bodyPr wrap="none" lIns="91440" tIns="45720" rIns="91440" bIns="45720">
            <a:spAutoFit/>
          </a:bodyPr>
          <a:lstStyle/>
          <a:p>
            <a:pPr algn="ctr"/>
            <a:r>
              <a:rPr lang="fr-FR" sz="6600" b="1" dirty="0">
                <a:ln w="0"/>
                <a:effectLst>
                  <a:reflection blurRad="6350" stA="53000" endA="300" endPos="35500" dir="5400000" sy="-90000" algn="bl" rotWithShape="0"/>
                </a:effectLst>
              </a:rPr>
              <a:t>L’ennemi du cerveau</a:t>
            </a:r>
          </a:p>
        </p:txBody>
      </p:sp>
      <p:sp>
        <p:nvSpPr>
          <p:cNvPr id="3" name="Étoile à 32 branches 2"/>
          <p:cNvSpPr/>
          <p:nvPr/>
        </p:nvSpPr>
        <p:spPr>
          <a:xfrm>
            <a:off x="1946284" y="4772987"/>
            <a:ext cx="3568879" cy="2085013"/>
          </a:xfrm>
          <a:prstGeom prst="star32">
            <a:avLst/>
          </a:prstGeom>
          <a:solidFill>
            <a:schemeClr val="bg1">
              <a:lumMod val="65000"/>
              <a:lumOff val="3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ln w="0"/>
              <a:solidFill>
                <a:schemeClr val="tx1"/>
              </a:solidFill>
              <a:effectLst>
                <a:outerShdw blurRad="38100" dist="19050" dir="2700000" algn="tl" rotWithShape="0">
                  <a:schemeClr val="dk1">
                    <a:alpha val="40000"/>
                  </a:schemeClr>
                </a:outerShdw>
              </a:effectLst>
            </a:endParaRPr>
          </a:p>
        </p:txBody>
      </p:sp>
      <p:sp>
        <p:nvSpPr>
          <p:cNvPr id="5" name="Rectangle 4"/>
          <p:cNvSpPr/>
          <p:nvPr/>
        </p:nvSpPr>
        <p:spPr>
          <a:xfrm>
            <a:off x="2677388" y="5372678"/>
            <a:ext cx="2106670" cy="707886"/>
          </a:xfrm>
          <a:prstGeom prst="rect">
            <a:avLst/>
          </a:prstGeom>
          <a:noFill/>
        </p:spPr>
        <p:txBody>
          <a:bodyPr wrap="square" lIns="91440" tIns="45720" rIns="91440" bIns="45720">
            <a:spAutoFit/>
          </a:bodyPr>
          <a:lstStyle/>
          <a:p>
            <a:pPr algn="ctr"/>
            <a:r>
              <a:rPr lang="fr-FR" sz="4000" b="1" dirty="0">
                <a:ln w="9525">
                  <a:solidFill>
                    <a:schemeClr val="bg1"/>
                  </a:solidFill>
                  <a:prstDash val="solid"/>
                </a:ln>
                <a:effectLst>
                  <a:outerShdw blurRad="12700" dist="38100" dir="2700000" algn="tl" rotWithShape="0">
                    <a:schemeClr val="bg1">
                      <a:lumMod val="50000"/>
                    </a:schemeClr>
                  </a:outerShdw>
                </a:effectLst>
                <a:latin typeface="Juice ITC" panose="04040403040A02020202" pitchFamily="82" charset="0"/>
              </a:rPr>
              <a:t>Cortisol</a:t>
            </a:r>
          </a:p>
        </p:txBody>
      </p:sp>
      <p:sp>
        <p:nvSpPr>
          <p:cNvPr id="7" name="Étoile à 32 branches 6"/>
          <p:cNvSpPr/>
          <p:nvPr/>
        </p:nvSpPr>
        <p:spPr>
          <a:xfrm>
            <a:off x="6528048" y="2050923"/>
            <a:ext cx="4953000" cy="1794882"/>
          </a:xfrm>
          <a:prstGeom prst="star32">
            <a:avLst/>
          </a:prstGeom>
          <a:solidFill>
            <a:schemeClr val="bg1">
              <a:lumMod val="65000"/>
              <a:lumOff val="3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r-FR" sz="36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Juice ITC" panose="04040403040A02020202" pitchFamily="82" charset="0"/>
              </a:rPr>
              <a:t>Adrénaline</a:t>
            </a:r>
          </a:p>
        </p:txBody>
      </p:sp>
      <p:pic>
        <p:nvPicPr>
          <p:cNvPr id="9" name="Image 8" descr="Résultat de recherche d'images pour &quot;manque de confiance en soi&quot;"/>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5909401" y="4108738"/>
            <a:ext cx="4746059" cy="2720104"/>
          </a:xfrm>
          <a:prstGeom prst="rect">
            <a:avLst/>
          </a:prstGeom>
          <a:noFill/>
          <a:ln>
            <a:noFill/>
          </a:ln>
        </p:spPr>
      </p:pic>
      <p:pic>
        <p:nvPicPr>
          <p:cNvPr id="2050" name="Picture 2" descr="Image associée"/>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1717206"/>
            <a:ext cx="3540784" cy="2641971"/>
          </a:xfrm>
          <a:prstGeom prst="rect">
            <a:avLst/>
          </a:prstGeom>
          <a:noFill/>
          <a:extLst>
            <a:ext uri="{909E8E84-426E-40dd-AFC4-6F175D3DCCD1}">
              <a14:hiddenFill xmlns:a14="http://schemas.microsoft.com/office/drawing/2010/main">
                <a:solidFill>
                  <a:srgbClr val="FFFFFF"/>
                </a:solidFill>
              </a14:hiddenFill>
            </a:ext>
          </a:extLst>
        </p:spPr>
      </p:pic>
      <p:sp>
        <p:nvSpPr>
          <p:cNvPr id="11" name="Espace réservé du pied de page 5"/>
          <p:cNvSpPr txBox="1">
            <a:spLocks/>
          </p:cNvSpPr>
          <p:nvPr/>
        </p:nvSpPr>
        <p:spPr>
          <a:xfrm>
            <a:off x="119336" y="6553199"/>
            <a:ext cx="5943600" cy="228600"/>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dirty="0" smtClean="0">
                <a:solidFill>
                  <a:srgbClr val="9A5315"/>
                </a:solidFill>
              </a:rPr>
              <a:t>C. BAYER - JF. LAURENT</a:t>
            </a:r>
            <a:endParaRPr lang="fr-FR" dirty="0">
              <a:solidFill>
                <a:srgbClr val="9A5315"/>
              </a:solidFill>
            </a:endParaRPr>
          </a:p>
        </p:txBody>
      </p:sp>
      <p:pic>
        <p:nvPicPr>
          <p:cNvPr id="12" name="Imag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34625" y="6529087"/>
            <a:ext cx="1857375" cy="266700"/>
          </a:xfrm>
          <a:prstGeom prst="rect">
            <a:avLst/>
          </a:prstGeom>
        </p:spPr>
      </p:pic>
      <p:sp>
        <p:nvSpPr>
          <p:cNvPr id="2" name="Espace réservé du pied de page 1"/>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275572957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fficher l'image d'origin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1056" y="-19869"/>
            <a:ext cx="12192000" cy="686562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741955" y="-9738"/>
            <a:ext cx="3201555" cy="800219"/>
          </a:xfrm>
          <a:prstGeom prst="rect">
            <a:avLst/>
          </a:prstGeom>
        </p:spPr>
        <p:txBody>
          <a:bodyPr wrap="square">
            <a:spAutoFit/>
          </a:bodyPr>
          <a:lstStyle/>
          <a:p>
            <a:pPr algn="just"/>
            <a:r>
              <a:rPr lang="fr-FR" sz="2800" i="1" dirty="0" smtClean="0">
                <a:solidFill>
                  <a:srgbClr val="FF0000"/>
                </a:solidFill>
                <a:effectLst>
                  <a:outerShdw blurRad="38100" dist="38100" dir="2700000" algn="tl">
                    <a:srgbClr val="000000">
                      <a:alpha val="43137"/>
                    </a:srgbClr>
                  </a:outerShdw>
                </a:effectLst>
                <a:latin typeface="Kristen ITC" panose="03050502040202030202" pitchFamily="66" charset="0"/>
              </a:rPr>
              <a:t>Savez-vous que</a:t>
            </a:r>
            <a:r>
              <a:rPr lang="fr-FR" b="1" i="1" dirty="0">
                <a:solidFill>
                  <a:srgbClr val="6B6B6B"/>
                </a:solidFill>
                <a:latin typeface="Arial" panose="020B0604020202020204" pitchFamily="34" charset="0"/>
              </a:rPr>
              <a:t/>
            </a:r>
            <a:br>
              <a:rPr lang="fr-FR" b="1" i="1" dirty="0">
                <a:solidFill>
                  <a:srgbClr val="6B6B6B"/>
                </a:solidFill>
                <a:latin typeface="Arial" panose="020B0604020202020204" pitchFamily="34" charset="0"/>
              </a:rPr>
            </a:br>
            <a:endParaRPr lang="fr-FR" dirty="0">
              <a:solidFill>
                <a:srgbClr val="6B6B6B"/>
              </a:solidFill>
              <a:latin typeface="Arial" panose="020B0604020202020204" pitchFamily="34" charset="0"/>
            </a:endParaRPr>
          </a:p>
        </p:txBody>
      </p:sp>
      <p:sp>
        <p:nvSpPr>
          <p:cNvPr id="4" name="Organigramme : Alternative 3"/>
          <p:cNvSpPr/>
          <p:nvPr/>
        </p:nvSpPr>
        <p:spPr>
          <a:xfrm>
            <a:off x="7248128" y="2365130"/>
            <a:ext cx="2814673" cy="1098877"/>
          </a:xfrm>
          <a:prstGeom prst="flowChartAlternateProcess">
            <a:avLst/>
          </a:prstGeom>
          <a:gradFill flip="none" rotWithShape="1">
            <a:gsLst>
              <a:gs pos="0">
                <a:schemeClr val="accent1">
                  <a:lumMod val="5000"/>
                  <a:lumOff val="95000"/>
                </a:schemeClr>
              </a:gs>
              <a:gs pos="21000">
                <a:schemeClr val="accent1">
                  <a:lumMod val="45000"/>
                  <a:lumOff val="55000"/>
                </a:schemeClr>
              </a:gs>
              <a:gs pos="3000">
                <a:schemeClr val="accent1">
                  <a:lumMod val="45000"/>
                  <a:lumOff val="55000"/>
                </a:schemeClr>
              </a:gs>
              <a:gs pos="84000">
                <a:schemeClr val="accent1">
                  <a:lumMod val="30000"/>
                  <a:lumOff val="70000"/>
                </a:schemeClr>
              </a:gs>
            </a:gsLst>
            <a:lin ang="8100000" scaled="1"/>
            <a:tileRect/>
          </a:gra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i="1" dirty="0">
                <a:solidFill>
                  <a:srgbClr val="0D0D0D"/>
                </a:solidFill>
                <a:latin typeface="Arial" panose="020B0604020202020204" pitchFamily="34" charset="0"/>
              </a:rPr>
              <a:t>Le cerveau est plastique tout au long de la vie.</a:t>
            </a:r>
          </a:p>
        </p:txBody>
      </p:sp>
      <p:sp>
        <p:nvSpPr>
          <p:cNvPr id="6" name="Organigramme : Alternative 5"/>
          <p:cNvSpPr/>
          <p:nvPr/>
        </p:nvSpPr>
        <p:spPr>
          <a:xfrm>
            <a:off x="9855155" y="4530437"/>
            <a:ext cx="1343891" cy="1819563"/>
          </a:xfrm>
          <a:prstGeom prst="flowChartAlternateProcess">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i="1" dirty="0">
                <a:solidFill>
                  <a:schemeClr val="tx1"/>
                </a:solidFill>
                <a:latin typeface="Arial" panose="020B0604020202020204" pitchFamily="34" charset="0"/>
              </a:rPr>
              <a:t>Nous pouvons jouer avec notre cerveau !</a:t>
            </a:r>
            <a:endParaRPr lang="fr-FR" dirty="0">
              <a:solidFill>
                <a:schemeClr val="tx1"/>
              </a:solidFill>
            </a:endParaRPr>
          </a:p>
        </p:txBody>
      </p:sp>
      <p:sp>
        <p:nvSpPr>
          <p:cNvPr id="9" name="Organigramme : Alternative 8"/>
          <p:cNvSpPr/>
          <p:nvPr/>
        </p:nvSpPr>
        <p:spPr>
          <a:xfrm>
            <a:off x="136292" y="1222254"/>
            <a:ext cx="2197100" cy="3384631"/>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i="1" dirty="0">
                <a:solidFill>
                  <a:srgbClr val="0D0D0D"/>
                </a:solidFill>
                <a:latin typeface="Arial" panose="020B0604020202020204" pitchFamily="34" charset="0"/>
              </a:rPr>
              <a:t>Nos capacités cérébrales dépendent de la génétique à seulement  20% et de notre environnement et de nos apprentissages à hauteur de 80%.</a:t>
            </a:r>
            <a:endParaRPr lang="fr-FR" dirty="0">
              <a:solidFill>
                <a:srgbClr val="0D0D0D"/>
              </a:solidFill>
            </a:endParaRPr>
          </a:p>
        </p:txBody>
      </p:sp>
      <p:sp>
        <p:nvSpPr>
          <p:cNvPr id="10" name="Organigramme : Alternative 9"/>
          <p:cNvSpPr/>
          <p:nvPr/>
        </p:nvSpPr>
        <p:spPr>
          <a:xfrm>
            <a:off x="9336360" y="243221"/>
            <a:ext cx="2381483" cy="1577109"/>
          </a:xfrm>
          <a:prstGeom prst="flowChartAlternateProcess">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b="1" i="1" dirty="0">
                <a:solidFill>
                  <a:schemeClr val="bg1"/>
                </a:solidFill>
                <a:latin typeface="Arial" panose="020B0604020202020204" pitchFamily="34" charset="0"/>
              </a:rPr>
              <a:t>L’amour est le premier moteur pour apprendre</a:t>
            </a:r>
            <a:endParaRPr lang="fr-FR" dirty="0">
              <a:solidFill>
                <a:schemeClr val="bg1"/>
              </a:solidFill>
              <a:latin typeface="Arial" panose="020B0604020202020204" pitchFamily="34" charset="0"/>
            </a:endParaRPr>
          </a:p>
        </p:txBody>
      </p:sp>
      <p:sp>
        <p:nvSpPr>
          <p:cNvPr id="11" name="ZoneTexte 10"/>
          <p:cNvSpPr txBox="1"/>
          <p:nvPr/>
        </p:nvSpPr>
        <p:spPr>
          <a:xfrm>
            <a:off x="3429922" y="1031776"/>
            <a:ext cx="3042982" cy="923330"/>
          </a:xfrm>
          <a:prstGeom prst="rect">
            <a:avLst/>
          </a:prstGeom>
          <a:gradFill flip="none" rotWithShape="1">
            <a:gsLst>
              <a:gs pos="0">
                <a:schemeClr val="accent6">
                  <a:tint val="66000"/>
                  <a:satMod val="160000"/>
                </a:schemeClr>
              </a:gs>
              <a:gs pos="50000">
                <a:schemeClr val="accent6">
                  <a:tint val="44500"/>
                  <a:satMod val="160000"/>
                </a:schemeClr>
              </a:gs>
              <a:gs pos="100000">
                <a:schemeClr val="accent6">
                  <a:tint val="23500"/>
                  <a:satMod val="160000"/>
                </a:schemeClr>
              </a:gs>
            </a:gsLst>
            <a:lin ang="2700000" scaled="1"/>
            <a:tileRect/>
          </a:gradFill>
          <a:effectLst>
            <a:outerShdw blurRad="50800" dist="38100" algn="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fr-FR" b="1" i="1" dirty="0">
                <a:solidFill>
                  <a:srgbClr val="0D0D0D"/>
                </a:solidFill>
              </a:rPr>
              <a:t>Le cerveau émotionnel est mature au cours de notre 3</a:t>
            </a:r>
            <a:r>
              <a:rPr lang="fr-FR" b="1" i="1" baseline="30000" dirty="0">
                <a:solidFill>
                  <a:srgbClr val="0D0D0D"/>
                </a:solidFill>
              </a:rPr>
              <a:t>ème</a:t>
            </a:r>
            <a:r>
              <a:rPr lang="fr-FR" b="1" i="1" dirty="0">
                <a:solidFill>
                  <a:srgbClr val="0D0D0D"/>
                </a:solidFill>
              </a:rPr>
              <a:t> décennie.</a:t>
            </a:r>
          </a:p>
        </p:txBody>
      </p:sp>
      <p:sp>
        <p:nvSpPr>
          <p:cNvPr id="12" name="Rectangle 11"/>
          <p:cNvSpPr/>
          <p:nvPr/>
        </p:nvSpPr>
        <p:spPr>
          <a:xfrm>
            <a:off x="3436726" y="5602462"/>
            <a:ext cx="3812012" cy="923330"/>
          </a:xfrm>
          <a:prstGeom prst="rect">
            <a:avLst/>
          </a:prstGeom>
          <a:solidFill>
            <a:schemeClr val="accent6">
              <a:lumMod val="20000"/>
              <a:lumOff val="80000"/>
            </a:schemeClr>
          </a:solidFill>
        </p:spPr>
        <p:txBody>
          <a:bodyPr wrap="square">
            <a:spAutoFit/>
          </a:bodyPr>
          <a:lstStyle/>
          <a:p>
            <a:pPr algn="ctr"/>
            <a:r>
              <a:rPr lang="fr-FR" b="1" dirty="0">
                <a:solidFill>
                  <a:srgbClr val="0D0D0D"/>
                </a:solidFill>
              </a:rPr>
              <a:t>L’expérience précoce est inscrite dans notre corps pour le meilleur …ou pour le pire.</a:t>
            </a:r>
          </a:p>
        </p:txBody>
      </p:sp>
      <p:sp>
        <p:nvSpPr>
          <p:cNvPr id="13" name="Organigramme : Alternative 3"/>
          <p:cNvSpPr/>
          <p:nvPr/>
        </p:nvSpPr>
        <p:spPr>
          <a:xfrm>
            <a:off x="3130082" y="3412944"/>
            <a:ext cx="2814673" cy="1098877"/>
          </a:xfrm>
          <a:prstGeom prst="flowChartAlternateProcess">
            <a:avLst/>
          </a:prstGeom>
          <a:solidFill>
            <a:schemeClr val="accent3">
              <a:lumMod val="60000"/>
              <a:lumOff val="40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i="1" dirty="0">
                <a:solidFill>
                  <a:srgbClr val="0D0D0D"/>
                </a:solidFill>
                <a:latin typeface="Arial" panose="020B0604020202020204" pitchFamily="34" charset="0"/>
              </a:rPr>
              <a:t>Le cerveau retient d’abord le négatif.</a:t>
            </a:r>
          </a:p>
        </p:txBody>
      </p:sp>
      <p:sp>
        <p:nvSpPr>
          <p:cNvPr id="15" name="Espace réservé du pied de page 5"/>
          <p:cNvSpPr txBox="1">
            <a:spLocks/>
          </p:cNvSpPr>
          <p:nvPr/>
        </p:nvSpPr>
        <p:spPr>
          <a:xfrm>
            <a:off x="119336" y="6553199"/>
            <a:ext cx="5943600" cy="228600"/>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dirty="0" smtClean="0">
                <a:solidFill>
                  <a:srgbClr val="9A5315"/>
                </a:solidFill>
              </a:rPr>
              <a:t>C. BAYER - JF. LAURENT</a:t>
            </a:r>
            <a:endParaRPr lang="fr-FR" dirty="0">
              <a:solidFill>
                <a:srgbClr val="9A5315"/>
              </a:solidFill>
            </a:endParaRPr>
          </a:p>
        </p:txBody>
      </p:sp>
      <p:sp>
        <p:nvSpPr>
          <p:cNvPr id="3" name="Espace réservé du pied de page 2"/>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387567128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linds(horizontal)">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1000"/>
                                        <p:tgtEl>
                                          <p:spTgt spid="13"/>
                                        </p:tgtEl>
                                      </p:cBhvr>
                                    </p:animEffect>
                                    <p:anim calcmode="lin" valueType="num">
                                      <p:cBhvr>
                                        <p:cTn id="48" dur="1000" fill="hold"/>
                                        <p:tgtEl>
                                          <p:spTgt spid="13"/>
                                        </p:tgtEl>
                                        <p:attrNameLst>
                                          <p:attrName>ppt_x</p:attrName>
                                        </p:attrNameLst>
                                      </p:cBhvr>
                                      <p:tavLst>
                                        <p:tav tm="0">
                                          <p:val>
                                            <p:strVal val="#ppt_x"/>
                                          </p:val>
                                        </p:tav>
                                        <p:tav tm="100000">
                                          <p:val>
                                            <p:strVal val="#ppt_x"/>
                                          </p:val>
                                        </p:tav>
                                      </p:tavLst>
                                    </p:anim>
                                    <p:anim calcmode="lin" valueType="num">
                                      <p:cBhvr>
                                        <p:cTn id="4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9" grpId="0" animBg="1"/>
      <p:bldP spid="10" grpId="0" animBg="1"/>
      <p:bldP spid="11" grpId="0" animBg="1"/>
      <p:bldP spid="12" grpId="0" animBg="1"/>
      <p:bldP spid="1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Résultat de recherche d'images pour &quot;les émotions&quot;"/>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923" y="0"/>
            <a:ext cx="7072215" cy="3960440"/>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pied de page 3"/>
          <p:cNvSpPr>
            <a:spLocks noGrp="1"/>
          </p:cNvSpPr>
          <p:nvPr>
            <p:ph type="ftr" sz="quarter" idx="11"/>
          </p:nvPr>
        </p:nvSpPr>
        <p:spPr>
          <a:xfrm>
            <a:off x="119336" y="6594739"/>
            <a:ext cx="5943600" cy="228600"/>
          </a:xfrm>
        </p:spPr>
        <p:txBody>
          <a:bodyPr/>
          <a:lstStyle/>
          <a:p>
            <a:r>
              <a:rPr lang="fr-FR" smtClean="0">
                <a:solidFill>
                  <a:srgbClr val="9A5315"/>
                </a:solidFill>
              </a:rPr>
              <a:t>JF. LAURENT</a:t>
            </a:r>
            <a:endParaRPr lang="fr-FR" dirty="0">
              <a:solidFill>
                <a:srgbClr val="9A5315"/>
              </a:solidFill>
            </a:endParaRPr>
          </a:p>
        </p:txBody>
      </p:sp>
      <p:pic>
        <p:nvPicPr>
          <p:cNvPr id="7172" name="Picture 4" descr="Résultat de recherche d'images pour &quot;les émotions&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4192" y="1071562"/>
            <a:ext cx="3028950" cy="1514475"/>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Résultat de recherche d'images pour &quot;les émotions&qu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5880" y="4391025"/>
            <a:ext cx="7086600" cy="2466975"/>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59158" y="6575689"/>
            <a:ext cx="1857375" cy="266700"/>
          </a:xfrm>
          <a:prstGeom prst="rect">
            <a:avLst/>
          </a:prstGeom>
        </p:spPr>
      </p:pic>
    </p:spTree>
    <p:extLst>
      <p:ext uri="{BB962C8B-B14F-4D97-AF65-F5344CB8AC3E}">
        <p14:creationId xmlns:p14="http://schemas.microsoft.com/office/powerpoint/2010/main" val="26309456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4" name="Espace réservé du pied de page 3"/>
          <p:cNvSpPr>
            <a:spLocks noGrp="1"/>
          </p:cNvSpPr>
          <p:nvPr>
            <p:ph type="ftr" sz="quarter" idx="11"/>
          </p:nvPr>
        </p:nvSpPr>
        <p:spPr/>
        <p:txBody>
          <a:bodyPr/>
          <a:lstStyle/>
          <a:p>
            <a:r>
              <a:rPr lang="en-US" smtClean="0"/>
              <a:t>JF. LAURENT</a:t>
            </a:r>
            <a:endParaRPr lang="en-US" dirty="0"/>
          </a:p>
        </p:txBody>
      </p:sp>
    </p:spTree>
    <p:extLst>
      <p:ext uri="{BB962C8B-B14F-4D97-AF65-F5344CB8AC3E}">
        <p14:creationId xmlns:p14="http://schemas.microsoft.com/office/powerpoint/2010/main" val="323813848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DARE 480p">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858000"/>
          </a:xfrm>
        </p:spPr>
      </p:pic>
      <p:sp>
        <p:nvSpPr>
          <p:cNvPr id="6" name="ZoneTexte 5"/>
          <p:cNvSpPr txBox="1"/>
          <p:nvPr/>
        </p:nvSpPr>
        <p:spPr>
          <a:xfrm>
            <a:off x="9912424" y="6273225"/>
            <a:ext cx="2448272" cy="584775"/>
          </a:xfrm>
          <a:prstGeom prst="rect">
            <a:avLst/>
          </a:prstGeom>
          <a:noFill/>
        </p:spPr>
        <p:txBody>
          <a:bodyPr wrap="square" rtlCol="0">
            <a:spAutoFit/>
          </a:bodyPr>
          <a:lstStyle/>
          <a:p>
            <a:r>
              <a:rPr lang="fr-FR" sz="3200" dirty="0" smtClean="0">
                <a:solidFill>
                  <a:srgbClr val="FFFF00"/>
                </a:solidFill>
              </a:rPr>
              <a:t>La Peur</a:t>
            </a:r>
            <a:endParaRPr lang="fr-FR" sz="3200" dirty="0">
              <a:solidFill>
                <a:srgbClr val="FFFF00"/>
              </a:solidFill>
            </a:endParaRPr>
          </a:p>
        </p:txBody>
      </p:sp>
      <p:sp>
        <p:nvSpPr>
          <p:cNvPr id="2" name="Espace réservé du pied de page 1"/>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8871942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100000">
                <p:cTn id="7" fill="hold" display="0">
                  <p:stCondLst>
                    <p:cond delay="indefinite"/>
                  </p:stCondLst>
                </p:cTn>
                <p:tgtEl>
                  <p:spTgt spid="5"/>
                </p:tgtEl>
              </p:cMediaNode>
            </p:vide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08658" y="443806"/>
            <a:ext cx="5501827" cy="923330"/>
          </a:xfrm>
          <a:prstGeom prst="rect">
            <a:avLst/>
          </a:prstGeom>
          <a:noFill/>
        </p:spPr>
        <p:txBody>
          <a:bodyPr wrap="none" lIns="91440" tIns="45720" rIns="91440" bIns="45720">
            <a:spAutoFit/>
          </a:bodyPr>
          <a:lstStyle/>
          <a:p>
            <a:pPr algn="ctr"/>
            <a:r>
              <a:rPr lang="fr-FR"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Faire un </a:t>
            </a:r>
            <a:r>
              <a:rPr lang="fr-FR"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D</a:t>
            </a:r>
            <a:r>
              <a:rPr lang="fr-FR" sz="54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a:t>
            </a:r>
            <a:r>
              <a:rPr lang="fr-FR"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a:t>
            </a:r>
            <a:r>
              <a:rPr lang="fr-FR"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a:t>
            </a:r>
            <a:r>
              <a:rPr lang="fr-FR" sz="5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E</a:t>
            </a:r>
          </a:p>
        </p:txBody>
      </p:sp>
      <p:sp>
        <p:nvSpPr>
          <p:cNvPr id="4" name="ZoneTexte 3"/>
          <p:cNvSpPr txBox="1"/>
          <p:nvPr/>
        </p:nvSpPr>
        <p:spPr>
          <a:xfrm>
            <a:off x="2565400" y="2167980"/>
            <a:ext cx="6290662" cy="769441"/>
          </a:xfrm>
          <a:prstGeom prst="rect">
            <a:avLst/>
          </a:prstGeom>
          <a:noFill/>
        </p:spPr>
        <p:txBody>
          <a:bodyPr wrap="squar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fr-FR" sz="4400" b="1" dirty="0">
                <a:ln/>
                <a:solidFill>
                  <a:schemeClr val="accent3"/>
                </a:solidFill>
              </a:rPr>
              <a:t>D</a:t>
            </a:r>
            <a:r>
              <a:rPr lang="fr-FR" b="1" dirty="0">
                <a:ln/>
                <a:solidFill>
                  <a:schemeClr val="accent3"/>
                </a:solidFill>
              </a:rPr>
              <a:t> </a:t>
            </a:r>
            <a:r>
              <a:rPr lang="fr-FR" sz="3600" b="1" i="1" dirty="0">
                <a:ln/>
                <a:solidFill>
                  <a:schemeClr val="accent3"/>
                </a:solidFill>
                <a:latin typeface="Garamond"/>
                <a:cs typeface="Garamond"/>
              </a:rPr>
              <a:t>écrire : Voici ce que j’ai vu</a:t>
            </a:r>
            <a:r>
              <a:rPr lang="is-IS" sz="3600" b="1" i="1" dirty="0">
                <a:ln/>
                <a:solidFill>
                  <a:schemeClr val="accent3"/>
                </a:solidFill>
                <a:latin typeface="Garamond"/>
                <a:cs typeface="Garamond"/>
              </a:rPr>
              <a:t>…</a:t>
            </a:r>
            <a:endParaRPr lang="fr-FR" sz="3600" b="1" i="1" dirty="0">
              <a:ln/>
              <a:solidFill>
                <a:schemeClr val="accent3"/>
              </a:solidFill>
              <a:latin typeface="Garamond"/>
              <a:cs typeface="Garamond"/>
            </a:endParaRPr>
          </a:p>
        </p:txBody>
      </p:sp>
      <p:sp>
        <p:nvSpPr>
          <p:cNvPr id="5" name="ZoneTexte 4"/>
          <p:cNvSpPr txBox="1"/>
          <p:nvPr/>
        </p:nvSpPr>
        <p:spPr>
          <a:xfrm>
            <a:off x="1312220" y="3107204"/>
            <a:ext cx="9313560" cy="707886"/>
          </a:xfrm>
          <a:prstGeom prst="rect">
            <a:avLst/>
          </a:prstGeom>
          <a:noFill/>
        </p:spPr>
        <p:txBody>
          <a:bodyPr wrap="square" rtlCol="0">
            <a:spAutoFit/>
          </a:bodyPr>
          <a:lstStyle/>
          <a:p>
            <a:r>
              <a:rPr lang="fr-FR" sz="4000" b="1" i="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Impacter</a:t>
            </a:r>
            <a:r>
              <a:rPr lang="fr-FR"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 </a:t>
            </a:r>
            <a:r>
              <a:rPr lang="fr-FR" sz="3600" b="1" i="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Garamond"/>
                <a:cs typeface="Garamond"/>
              </a:rPr>
              <a:t>Cela me met très en colère</a:t>
            </a:r>
          </a:p>
        </p:txBody>
      </p:sp>
      <p:sp>
        <p:nvSpPr>
          <p:cNvPr id="6" name="ZoneTexte 5"/>
          <p:cNvSpPr txBox="1"/>
          <p:nvPr/>
        </p:nvSpPr>
        <p:spPr>
          <a:xfrm>
            <a:off x="1625599" y="3752812"/>
            <a:ext cx="8102601" cy="646331"/>
          </a:xfrm>
          <a:prstGeom prst="rect">
            <a:avLst/>
          </a:prstGeom>
          <a:noFill/>
        </p:spPr>
        <p:txBody>
          <a:bodyPr wrap="square" rtlCol="0">
            <a:spAutoFit/>
          </a:bodyPr>
          <a:lstStyle/>
          <a:p>
            <a:r>
              <a:rPr lang="fr-FR" sz="3600" b="1" i="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Empathie : </a:t>
            </a:r>
            <a:r>
              <a:rPr lang="fr-FR" sz="3600" b="1" i="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Garamond"/>
                <a:cs typeface="Garamond"/>
              </a:rPr>
              <a:t>Je comprends bien que</a:t>
            </a:r>
            <a:r>
              <a:rPr lang="is-IS" sz="3600" b="1" i="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Garamond"/>
                <a:cs typeface="Garamond"/>
              </a:rPr>
              <a:t>…</a:t>
            </a:r>
            <a:endParaRPr lang="fr-FR" sz="3600" i="1" dirty="0">
              <a:latin typeface="Garamond"/>
              <a:cs typeface="Garamond"/>
            </a:endParaRPr>
          </a:p>
        </p:txBody>
      </p:sp>
      <p:sp>
        <p:nvSpPr>
          <p:cNvPr id="7" name="ZoneTexte 6"/>
          <p:cNvSpPr txBox="1"/>
          <p:nvPr/>
        </p:nvSpPr>
        <p:spPr>
          <a:xfrm>
            <a:off x="2565400" y="4610101"/>
            <a:ext cx="6807200" cy="646331"/>
          </a:xfrm>
          <a:prstGeom prst="rect">
            <a:avLst/>
          </a:prstGeom>
          <a:noFill/>
        </p:spPr>
        <p:txBody>
          <a:bodyPr wrap="square" rtlCol="0">
            <a:spAutoFit/>
          </a:bodyPr>
          <a:lstStyle/>
          <a:p>
            <a:r>
              <a:rPr lang="fr-FR"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Solutions : </a:t>
            </a:r>
            <a:r>
              <a:rPr lang="fr-FR" sz="36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aramond"/>
                <a:cs typeface="Garamond"/>
              </a:rPr>
              <a:t>Je te propose</a:t>
            </a:r>
            <a:r>
              <a:rPr lang="is-IS" sz="36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aramond"/>
                <a:cs typeface="Garamond"/>
              </a:rPr>
              <a:t>…</a:t>
            </a:r>
            <a:endParaRPr lang="fr-FR" sz="3600" i="1" dirty="0">
              <a:latin typeface="Garamond"/>
              <a:cs typeface="Garamond"/>
            </a:endParaRPr>
          </a:p>
        </p:txBody>
      </p:sp>
      <p:sp>
        <p:nvSpPr>
          <p:cNvPr id="8" name="ZoneTexte 7"/>
          <p:cNvSpPr txBox="1"/>
          <p:nvPr/>
        </p:nvSpPr>
        <p:spPr>
          <a:xfrm>
            <a:off x="1872936" y="5766688"/>
            <a:ext cx="8499152" cy="646331"/>
          </a:xfrm>
          <a:prstGeom prst="rect">
            <a:avLst/>
          </a:prstGeom>
          <a:noFill/>
        </p:spPr>
        <p:txBody>
          <a:bodyPr wrap="square" rtlCol="0">
            <a:spAutoFit/>
          </a:bodyPr>
          <a:lstStyle/>
          <a:p>
            <a:r>
              <a:rPr lang="fr-FR" sz="36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Engagement : </a:t>
            </a:r>
            <a:r>
              <a:rPr lang="fr-FR" sz="3600" b="1" i="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Garamond"/>
                <a:cs typeface="Garamond"/>
              </a:rPr>
              <a:t>Nous faisons ainsi</a:t>
            </a:r>
            <a:r>
              <a:rPr lang="fr-FR" b="1" i="1" dirty="0">
                <a:latin typeface="Garamond"/>
                <a:cs typeface="Garamond"/>
              </a:rPr>
              <a:t> </a:t>
            </a:r>
            <a:endParaRPr lang="fr-FR" b="1" i="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Garamond"/>
              <a:cs typeface="Garamond"/>
            </a:endParaRPr>
          </a:p>
        </p:txBody>
      </p:sp>
      <p:cxnSp>
        <p:nvCxnSpPr>
          <p:cNvPr id="11" name="Connecteur droit 10"/>
          <p:cNvCxnSpPr/>
          <p:nvPr/>
        </p:nvCxnSpPr>
        <p:spPr>
          <a:xfrm>
            <a:off x="3098800" y="2167979"/>
            <a:ext cx="4940300" cy="0"/>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Connecteur droit 11"/>
          <p:cNvCxnSpPr/>
          <p:nvPr/>
        </p:nvCxnSpPr>
        <p:spPr>
          <a:xfrm>
            <a:off x="3098800" y="2937420"/>
            <a:ext cx="4940300" cy="0"/>
          </a:xfrm>
          <a:prstGeom prst="line">
            <a:avLst/>
          </a:prstGeom>
          <a:ln w="38100"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4" name="Connecteur droit 13"/>
          <p:cNvCxnSpPr/>
          <p:nvPr/>
        </p:nvCxnSpPr>
        <p:spPr>
          <a:xfrm flipH="1">
            <a:off x="3429000" y="905471"/>
            <a:ext cx="2247900" cy="5719763"/>
          </a:xfrm>
          <a:prstGeom prst="line">
            <a:avLst/>
          </a:prstGeom>
          <a:ln w="38100"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5" name="Connecteur droit 14"/>
          <p:cNvCxnSpPr/>
          <p:nvPr/>
        </p:nvCxnSpPr>
        <p:spPr>
          <a:xfrm flipH="1">
            <a:off x="4800600" y="905471"/>
            <a:ext cx="2387600" cy="5719763"/>
          </a:xfrm>
          <a:prstGeom prst="line">
            <a:avLst/>
          </a:prstGeom>
          <a:ln w="38100"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6" name="Connecteur droit 15"/>
          <p:cNvCxnSpPr/>
          <p:nvPr/>
        </p:nvCxnSpPr>
        <p:spPr>
          <a:xfrm>
            <a:off x="2946400" y="4610101"/>
            <a:ext cx="5092700" cy="0"/>
          </a:xfrm>
          <a:prstGeom prst="line">
            <a:avLst/>
          </a:prstGeom>
          <a:ln w="38100"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a:off x="2946400" y="5595610"/>
            <a:ext cx="5092700" cy="0"/>
          </a:xfrm>
          <a:prstGeom prst="line">
            <a:avLst/>
          </a:prstGeom>
          <a:ln w="28575" cmpd="sng">
            <a:solidFill>
              <a:srgbClr val="FFFFFF"/>
            </a:solidFill>
          </a:ln>
        </p:spPr>
        <p:style>
          <a:lnRef idx="2">
            <a:schemeClr val="accent1"/>
          </a:lnRef>
          <a:fillRef idx="0">
            <a:schemeClr val="accent1"/>
          </a:fillRef>
          <a:effectRef idx="1">
            <a:schemeClr val="accent1"/>
          </a:effectRef>
          <a:fontRef idx="minor">
            <a:schemeClr val="tx1"/>
          </a:fontRef>
        </p:style>
      </p:cxnSp>
      <p:sp>
        <p:nvSpPr>
          <p:cNvPr id="21" name="Espace réservé du pied de page 3"/>
          <p:cNvSpPr>
            <a:spLocks noGrp="1"/>
          </p:cNvSpPr>
          <p:nvPr>
            <p:ph type="ftr" sz="quarter" idx="11"/>
          </p:nvPr>
        </p:nvSpPr>
        <p:spPr>
          <a:xfrm>
            <a:off x="99003" y="6599726"/>
            <a:ext cx="5943600" cy="228600"/>
          </a:xfrm>
        </p:spPr>
        <p:txBody>
          <a:bodyPr/>
          <a:lstStyle/>
          <a:p>
            <a:r>
              <a:rPr lang="fr-FR" smtClean="0">
                <a:solidFill>
                  <a:srgbClr val="9A5315"/>
                </a:solidFill>
              </a:rPr>
              <a:t>JF. LAURENT</a:t>
            </a:r>
            <a:endParaRPr lang="fr-FR" dirty="0">
              <a:solidFill>
                <a:srgbClr val="9A5315"/>
              </a:solidFill>
            </a:endParaRPr>
          </a:p>
        </p:txBody>
      </p:sp>
      <p:pic>
        <p:nvPicPr>
          <p:cNvPr id="22" name="Image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34625" y="6561626"/>
            <a:ext cx="1857375" cy="266700"/>
          </a:xfrm>
          <a:prstGeom prst="rect">
            <a:avLst/>
          </a:prstGeom>
        </p:spPr>
      </p:pic>
    </p:spTree>
    <p:extLst>
      <p:ext uri="{BB962C8B-B14F-4D97-AF65-F5344CB8AC3E}">
        <p14:creationId xmlns:p14="http://schemas.microsoft.com/office/powerpoint/2010/main" val="98624433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954345" y="464767"/>
            <a:ext cx="6247223" cy="1754326"/>
          </a:xfrm>
          <a:prstGeom prst="rect">
            <a:avLst/>
          </a:prstGeom>
          <a:noFill/>
        </p:spPr>
        <p:txBody>
          <a:bodyPr wrap="none" lIns="91440" tIns="45720" rIns="91440" bIns="45720">
            <a:spAutoFit/>
          </a:bodyPr>
          <a:lstStyle/>
          <a:p>
            <a:pPr algn="ctr"/>
            <a:r>
              <a:rPr lang="fr-FR" sz="5400" b="1" dirty="0">
                <a:ln w="22225">
                  <a:solidFill>
                    <a:schemeClr val="accent2"/>
                  </a:solidFill>
                  <a:prstDash val="solid"/>
                </a:ln>
                <a:solidFill>
                  <a:schemeClr val="accent2">
                    <a:lumMod val="40000"/>
                    <a:lumOff val="60000"/>
                  </a:schemeClr>
                </a:solidFill>
              </a:rPr>
              <a:t>Sanctionner,</a:t>
            </a:r>
          </a:p>
          <a:p>
            <a:pPr algn="ctr"/>
            <a:r>
              <a:rPr lang="fr-FR" sz="5400" b="1" dirty="0">
                <a:ln w="22225">
                  <a:solidFill>
                    <a:schemeClr val="accent2"/>
                  </a:solidFill>
                  <a:prstDash val="solid"/>
                </a:ln>
                <a:solidFill>
                  <a:schemeClr val="accent2">
                    <a:lumMod val="40000"/>
                    <a:lumOff val="60000"/>
                  </a:schemeClr>
                </a:solidFill>
              </a:rPr>
              <a:t>Ne jamais punir !</a:t>
            </a:r>
          </a:p>
        </p:txBody>
      </p:sp>
      <p:sp>
        <p:nvSpPr>
          <p:cNvPr id="4" name="ZoneTexte 3"/>
          <p:cNvSpPr txBox="1"/>
          <p:nvPr/>
        </p:nvSpPr>
        <p:spPr>
          <a:xfrm>
            <a:off x="1271464" y="3501008"/>
            <a:ext cx="9939980" cy="1107996"/>
          </a:xfrm>
          <a:prstGeom prst="rect">
            <a:avLst/>
          </a:prstGeom>
          <a:noFill/>
        </p:spPr>
        <p:txBody>
          <a:bodyPr wrap="square" rtlCol="0">
            <a:spAutoFit/>
          </a:bodyPr>
          <a:lstStyle/>
          <a:p>
            <a:r>
              <a:rPr lang="fr-FR" sz="6600" b="1" i="1" dirty="0">
                <a:solidFill>
                  <a:srgbClr val="FF0000"/>
                </a:solidFill>
                <a:latin typeface="Angsana New" panose="02020603050405020304" pitchFamily="18" charset="-34"/>
                <a:cs typeface="Angsana New" panose="02020603050405020304" pitchFamily="18" charset="-34"/>
              </a:rPr>
              <a:t>De quoi ai-je besoin pour me sentir bien ?</a:t>
            </a:r>
          </a:p>
        </p:txBody>
      </p:sp>
      <p:sp>
        <p:nvSpPr>
          <p:cNvPr id="6" name="Espace réservé du pied de page 3"/>
          <p:cNvSpPr>
            <a:spLocks noGrp="1"/>
          </p:cNvSpPr>
          <p:nvPr>
            <p:ph type="ftr" sz="quarter" idx="11"/>
          </p:nvPr>
        </p:nvSpPr>
        <p:spPr>
          <a:xfrm>
            <a:off x="99003" y="6599726"/>
            <a:ext cx="5943600" cy="228600"/>
          </a:xfrm>
        </p:spPr>
        <p:txBody>
          <a:bodyPr/>
          <a:lstStyle/>
          <a:p>
            <a:r>
              <a:rPr lang="fr-FR" smtClean="0">
                <a:solidFill>
                  <a:srgbClr val="9A5315"/>
                </a:solidFill>
              </a:rPr>
              <a:t>JF. LAURENT</a:t>
            </a:r>
            <a:endParaRPr lang="fr-FR" dirty="0">
              <a:solidFill>
                <a:srgbClr val="9A5315"/>
              </a:solidFill>
            </a:endParaRPr>
          </a:p>
        </p:txBody>
      </p:sp>
    </p:spTree>
    <p:extLst>
      <p:ext uri="{BB962C8B-B14F-4D97-AF65-F5344CB8AC3E}">
        <p14:creationId xmlns:p14="http://schemas.microsoft.com/office/powerpoint/2010/main" val="71799363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9003" y="1628800"/>
            <a:ext cx="11901653" cy="3615267"/>
          </a:xfrm>
        </p:spPr>
        <p:txBody>
          <a:bodyPr>
            <a:noAutofit/>
          </a:bodyPr>
          <a:lstStyle/>
          <a:p>
            <a:pPr algn="just"/>
            <a:r>
              <a:rPr lang="fr-FR" b="1" dirty="0"/>
              <a:t>De quoi ai-je besoin pour me sentir bien avec mon enfant ou mon élève ?</a:t>
            </a:r>
          </a:p>
          <a:p>
            <a:pPr algn="just"/>
            <a:r>
              <a:rPr lang="fr-FR" b="1" dirty="0"/>
              <a:t>Comment faire en sorte que cette transgression soit une occasion d’apprendre ?</a:t>
            </a:r>
          </a:p>
          <a:p>
            <a:pPr algn="just"/>
            <a:r>
              <a:rPr lang="fr-FR" b="1" dirty="0"/>
              <a:t>Comment faire pour qu’il ne sente pas humilié mais au contraire qu’il gagne en confiance en lui  ?</a:t>
            </a:r>
          </a:p>
          <a:p>
            <a:pPr algn="just"/>
            <a:r>
              <a:rPr lang="fr-FR" b="1" dirty="0"/>
              <a:t>Lui ai-je proposé d’autres pistes en cas de situation similaire ?</a:t>
            </a:r>
          </a:p>
          <a:p>
            <a:pPr algn="just"/>
            <a:r>
              <a:rPr lang="fr-FR" b="1" dirty="0"/>
              <a:t>Une fois qu’il aura réparé son erreur, je dois me sentir bien avec ce jeune. Si ce n’est pas le cas, j’ai encore des choses à dire ou à faire. Lui aussi doit se sentir bien.*</a:t>
            </a:r>
          </a:p>
        </p:txBody>
      </p:sp>
      <p:sp>
        <p:nvSpPr>
          <p:cNvPr id="6" name="Espace réservé du pied de page 3"/>
          <p:cNvSpPr>
            <a:spLocks noGrp="1"/>
          </p:cNvSpPr>
          <p:nvPr>
            <p:ph type="ftr" sz="quarter" idx="11"/>
          </p:nvPr>
        </p:nvSpPr>
        <p:spPr>
          <a:xfrm>
            <a:off x="99003" y="6599726"/>
            <a:ext cx="5943600" cy="228600"/>
          </a:xfrm>
        </p:spPr>
        <p:txBody>
          <a:bodyPr/>
          <a:lstStyle/>
          <a:p>
            <a:r>
              <a:rPr lang="fr-FR" smtClean="0">
                <a:solidFill>
                  <a:srgbClr val="9A5315"/>
                </a:solidFill>
              </a:rPr>
              <a:t>JF. LAURENT</a:t>
            </a:r>
            <a:endParaRPr lang="fr-FR" dirty="0">
              <a:solidFill>
                <a:srgbClr val="9A5315"/>
              </a:solidFill>
            </a:endParaRPr>
          </a:p>
        </p:txBody>
      </p:sp>
      <p:sp>
        <p:nvSpPr>
          <p:cNvPr id="5" name="Rectangle 4"/>
          <p:cNvSpPr/>
          <p:nvPr/>
        </p:nvSpPr>
        <p:spPr>
          <a:xfrm>
            <a:off x="2999656" y="37132"/>
            <a:ext cx="6457217" cy="923330"/>
          </a:xfrm>
          <a:prstGeom prst="rect">
            <a:avLst/>
          </a:prstGeom>
          <a:noFill/>
        </p:spPr>
        <p:txBody>
          <a:bodyPr wrap="none" lIns="91440" tIns="45720" rIns="91440" bIns="45720">
            <a:spAutoFit/>
          </a:bodyPr>
          <a:lstStyle/>
          <a:p>
            <a:pPr algn="ctr"/>
            <a:r>
              <a:rPr lang="fr-FR"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Penser réparation</a:t>
            </a:r>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34625" y="6561626"/>
            <a:ext cx="1857375" cy="266700"/>
          </a:xfrm>
          <a:prstGeom prst="rect">
            <a:avLst/>
          </a:prstGeom>
        </p:spPr>
      </p:pic>
    </p:spTree>
    <p:extLst>
      <p:ext uri="{BB962C8B-B14F-4D97-AF65-F5344CB8AC3E}">
        <p14:creationId xmlns:p14="http://schemas.microsoft.com/office/powerpoint/2010/main" val="81188998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2376967" y="378921"/>
            <a:ext cx="7842940" cy="78296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fr-FR" sz="4000" dirty="0">
                <a:solidFill>
                  <a:schemeClr val="tx1"/>
                </a:solidFill>
              </a:rPr>
              <a:t>Les méfaits de la punition !</a:t>
            </a:r>
          </a:p>
        </p:txBody>
      </p:sp>
      <p:sp>
        <p:nvSpPr>
          <p:cNvPr id="6" name="Espace réservé du contenu 2"/>
          <p:cNvSpPr txBox="1">
            <a:spLocks/>
          </p:cNvSpPr>
          <p:nvPr/>
        </p:nvSpPr>
        <p:spPr>
          <a:xfrm>
            <a:off x="191345" y="1340768"/>
            <a:ext cx="5400599" cy="4320480"/>
          </a:xfrm>
          <a:prstGeom prst="rect">
            <a:avLst/>
          </a:prstGeom>
          <a:solidFill>
            <a:schemeClr val="accent6">
              <a:lumMod val="40000"/>
              <a:lumOff val="60000"/>
            </a:schemeClr>
          </a:solidFill>
          <a:effectLst>
            <a:glow rad="101600">
              <a:schemeClr val="accent2">
                <a:satMod val="175000"/>
                <a:alpha val="40000"/>
              </a:schemeClr>
            </a:glow>
            <a:innerShdw blurRad="63500" dist="50800" dir="16200000">
              <a:prstClr val="black">
                <a:alpha val="50000"/>
              </a:prstClr>
            </a:innerShdw>
          </a:effectLst>
          <a:scene3d>
            <a:camera prst="orthographicFront"/>
            <a:lightRig rig="threePt" dir="t"/>
          </a:scene3d>
          <a:sp3d>
            <a:bevelT/>
          </a:sp3d>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just"/>
            <a:endParaRPr lang="fr-FR" b="1" i="1" dirty="0">
              <a:latin typeface="Garamond" panose="02020404030301010803" pitchFamily="18" charset="0"/>
              <a:cs typeface="Times New Roman" pitchFamily="18" charset="0"/>
            </a:endParaRPr>
          </a:p>
          <a:p>
            <a:pPr algn="just"/>
            <a:r>
              <a:rPr lang="fr-FR" b="1" dirty="0">
                <a:solidFill>
                  <a:srgbClr val="FF0000"/>
                </a:solidFill>
                <a:latin typeface="Garamond" panose="02020404030301010803" pitchFamily="18" charset="0"/>
                <a:cs typeface="Times New Roman" pitchFamily="18" charset="0"/>
              </a:rPr>
              <a:t>Effets</a:t>
            </a:r>
            <a:r>
              <a:rPr lang="fr-FR" b="1" i="1" dirty="0">
                <a:solidFill>
                  <a:srgbClr val="FF0000"/>
                </a:solidFill>
                <a:latin typeface="Garamond" panose="02020404030301010803" pitchFamily="18" charset="0"/>
                <a:cs typeface="Times New Roman" pitchFamily="18" charset="0"/>
              </a:rPr>
              <a:t> </a:t>
            </a:r>
            <a:r>
              <a:rPr lang="fr-FR" sz="2600" b="1" dirty="0">
                <a:solidFill>
                  <a:srgbClr val="FF0000"/>
                </a:solidFill>
                <a:latin typeface="Garamond" panose="02020404030301010803" pitchFamily="18" charset="0"/>
                <a:cs typeface="Times New Roman" pitchFamily="18" charset="0"/>
              </a:rPr>
              <a:t>immédiats </a:t>
            </a:r>
          </a:p>
          <a:p>
            <a:pPr algn="just"/>
            <a:r>
              <a:rPr lang="fr-FR" sz="2600" b="1" dirty="0">
                <a:solidFill>
                  <a:srgbClr val="FF0000"/>
                </a:solidFill>
                <a:latin typeface="Garamond" panose="02020404030301010803" pitchFamily="18" charset="0"/>
                <a:cs typeface="Times New Roman" pitchFamily="18" charset="0"/>
              </a:rPr>
              <a:t> Courte durée  </a:t>
            </a:r>
          </a:p>
          <a:p>
            <a:r>
              <a:rPr lang="fr-FR" sz="2600" b="1" dirty="0">
                <a:solidFill>
                  <a:srgbClr val="FF0000"/>
                </a:solidFill>
                <a:latin typeface="Garamond" panose="02020404030301010803" pitchFamily="18" charset="0"/>
                <a:cs typeface="Times New Roman" pitchFamily="18" charset="0"/>
              </a:rPr>
              <a:t>Enfants perturbateurs, anxiété, violence accrue… mauvaises conditions pour apprendre.</a:t>
            </a:r>
          </a:p>
          <a:p>
            <a:pPr algn="just"/>
            <a:r>
              <a:rPr lang="fr-FR" sz="2600" b="1" dirty="0" smtClean="0">
                <a:solidFill>
                  <a:srgbClr val="FF0000"/>
                </a:solidFill>
                <a:latin typeface="Garamond" panose="02020404030301010803" pitchFamily="18" charset="0"/>
                <a:cs typeface="Times New Roman" pitchFamily="18" charset="0"/>
              </a:rPr>
              <a:t>Correct </a:t>
            </a:r>
            <a:r>
              <a:rPr lang="fr-FR" sz="2600" b="1" dirty="0">
                <a:solidFill>
                  <a:srgbClr val="FF0000"/>
                </a:solidFill>
                <a:latin typeface="Garamond" panose="02020404030301010803" pitchFamily="18" charset="0"/>
                <a:cs typeface="Times New Roman" pitchFamily="18" charset="0"/>
              </a:rPr>
              <a:t>seulement devant l’adulte. </a:t>
            </a:r>
          </a:p>
          <a:p>
            <a:pPr algn="just"/>
            <a:r>
              <a:rPr lang="fr-FR" sz="2600" b="1" dirty="0">
                <a:solidFill>
                  <a:srgbClr val="FF0000"/>
                </a:solidFill>
                <a:latin typeface="Garamond" panose="02020404030301010803" pitchFamily="18" charset="0"/>
                <a:cs typeface="Times New Roman" pitchFamily="18" charset="0"/>
              </a:rPr>
              <a:t>« Pas vu, pas pris ! »*</a:t>
            </a:r>
          </a:p>
          <a:p>
            <a:pPr algn="just"/>
            <a:endParaRPr lang="fr-FR" b="1" dirty="0">
              <a:latin typeface="Garamond" panose="02020404030301010803" pitchFamily="18" charset="0"/>
            </a:endParaRPr>
          </a:p>
        </p:txBody>
      </p:sp>
      <p:pic>
        <p:nvPicPr>
          <p:cNvPr id="8" name="Picture 3" descr="C:\Users\Jean François\Desktop\outils de formation\996009_447475028704720_676580037_n.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51" t="20601" r="1175" b="5901"/>
          <a:stretch/>
        </p:blipFill>
        <p:spPr bwMode="auto">
          <a:xfrm>
            <a:off x="5735960" y="1755632"/>
            <a:ext cx="6336704" cy="3759762"/>
          </a:xfrm>
          <a:prstGeom prst="rect">
            <a:avLst/>
          </a:prstGeom>
          <a:noFill/>
          <a:extLst>
            <a:ext uri="{909E8E84-426E-40dd-AFC4-6F175D3DCCD1}">
              <a14:hiddenFill xmlns:a14="http://schemas.microsoft.com/office/drawing/2010/main">
                <a:solidFill>
                  <a:srgbClr val="FFFFFF"/>
                </a:solidFill>
              </a14:hiddenFill>
            </a:ext>
          </a:extLst>
        </p:spPr>
      </p:pic>
      <p:sp>
        <p:nvSpPr>
          <p:cNvPr id="9" name="Espace réservé du pied de page 3"/>
          <p:cNvSpPr txBox="1">
            <a:spLocks/>
          </p:cNvSpPr>
          <p:nvPr/>
        </p:nvSpPr>
        <p:spPr>
          <a:xfrm>
            <a:off x="99003" y="6599726"/>
            <a:ext cx="5943600" cy="228600"/>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mtClean="0">
                <a:solidFill>
                  <a:srgbClr val="9A5315"/>
                </a:solidFill>
              </a:rPr>
              <a:t>C. BAYER - JF. LAURENT</a:t>
            </a:r>
            <a:endParaRPr lang="fr-FR" dirty="0">
              <a:solidFill>
                <a:srgbClr val="9A5315"/>
              </a:solidFill>
            </a:endParaRPr>
          </a:p>
        </p:txBody>
      </p:sp>
      <p:pic>
        <p:nvPicPr>
          <p:cNvPr id="10" name="Imag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4625" y="6561626"/>
            <a:ext cx="1857375" cy="266700"/>
          </a:xfrm>
          <a:prstGeom prst="rect">
            <a:avLst/>
          </a:prstGeom>
        </p:spPr>
      </p:pic>
      <p:sp>
        <p:nvSpPr>
          <p:cNvPr id="2" name="Espace réservé du pied de page 1"/>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52637433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Effect transition="in" filter="fade">
                                      <p:cBhvr>
                                        <p:cTn id="25" dur="1000"/>
                                        <p:tgtEl>
                                          <p:spTgt spid="6">
                                            <p:txEl>
                                              <p:pRg st="4" end="4"/>
                                            </p:txEl>
                                          </p:spTgt>
                                        </p:tgtEl>
                                      </p:cBhvr>
                                    </p:animEffect>
                                    <p:anim calcmode="lin" valueType="num">
                                      <p:cBhvr>
                                        <p:cTn id="26"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7"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1000"/>
                                        <p:tgtEl>
                                          <p:spTgt spid="6">
                                            <p:txEl>
                                              <p:pRg st="5" end="5"/>
                                            </p:txEl>
                                          </p:spTgt>
                                        </p:tgtEl>
                                      </p:cBhvr>
                                    </p:animEffect>
                                    <p:anim calcmode="lin" valueType="num">
                                      <p:cBhvr>
                                        <p:cTn id="33"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arrondi 7"/>
          <p:cNvSpPr/>
          <p:nvPr/>
        </p:nvSpPr>
        <p:spPr>
          <a:xfrm>
            <a:off x="12344400" y="152400"/>
            <a:ext cx="1295400" cy="65532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defTabSz="914400">
              <a:buNone/>
            </a:pPr>
            <a:r>
              <a:rPr lang="fr-FR" sz="1200" b="1" i="1" noProof="1" smtClean="0">
                <a:latin typeface="Arial"/>
                <a:ea typeface="+mn-ea"/>
                <a:cs typeface="Arial"/>
              </a:rPr>
              <a:t>REMARQUE :</a:t>
            </a:r>
          </a:p>
          <a:p>
            <a:pPr algn="l" defTabSz="914400">
              <a:buNone/>
            </a:pPr>
            <a:r>
              <a:rPr lang="fr-FR" sz="1200" b="0" i="1" noProof="1" smtClean="0">
                <a:latin typeface="Arial"/>
                <a:ea typeface="+mn-ea"/>
                <a:cs typeface="Arial"/>
              </a:rPr>
              <a:t>Pour modifier les images sur cette diapositive, sélectionnez une image et supprimez-la. Cliquez ensuite sur l’icône Insérer une image</a:t>
            </a:r>
          </a:p>
          <a:p>
            <a:pPr algn="l" defTabSz="914400">
              <a:buNone/>
            </a:pPr>
            <a:r>
              <a:rPr lang="fr-FR" sz="1200" b="0" i="1" noProof="1" smtClean="0">
                <a:latin typeface="Arial"/>
                <a:ea typeface="+mn-ea"/>
                <a:cs typeface="Arial"/>
              </a:rPr>
              <a:t>dans l’espace réservé pour insérer votre propre image.</a:t>
            </a:r>
            <a:endParaRPr lang="fr-FR" sz="1200" b="0" i="1" noProof="1">
              <a:latin typeface="Arial"/>
              <a:ea typeface="+mn-ea"/>
              <a:cs typeface="Arial"/>
            </a:endParaRPr>
          </a:p>
        </p:txBody>
      </p:sp>
      <p:sp>
        <p:nvSpPr>
          <p:cNvPr id="2" name="Espace réservé pour une image  1"/>
          <p:cNvSpPr>
            <a:spLocks noGrp="1"/>
          </p:cNvSpPr>
          <p:nvPr>
            <p:ph type="pic" sz="quarter" idx="13"/>
          </p:nvPr>
        </p:nvSpPr>
        <p:spPr/>
      </p:sp>
      <p:sp>
        <p:nvSpPr>
          <p:cNvPr id="7" name="Espace réservé pour une image  6"/>
          <p:cNvSpPr>
            <a:spLocks noGrp="1"/>
          </p:cNvSpPr>
          <p:nvPr>
            <p:ph type="pic" sz="quarter" idx="15"/>
          </p:nvPr>
        </p:nvSpPr>
        <p:spPr/>
      </p:sp>
      <p:sp>
        <p:nvSpPr>
          <p:cNvPr id="13" name="Espace réservé du texte 12"/>
          <p:cNvSpPr txBox="1">
            <a:spLocks noGrp="1"/>
          </p:cNvSpPr>
          <p:nvPr>
            <p:ph type="body" sz="quarter" idx="14"/>
          </p:nvPr>
        </p:nvSpPr>
        <p:spPr>
          <a:xfrm>
            <a:off x="6744072" y="5066958"/>
            <a:ext cx="5350139" cy="1782026"/>
          </a:xfrm>
          <a:prstGeom prst="rect">
            <a:avLst/>
          </a:prstGeom>
          <a:noFill/>
        </p:spPr>
        <p:txBody>
          <a:bodyPr wrap="square" rtlCol="0">
            <a:spAutoFit/>
          </a:bodyPr>
          <a:lstStyle/>
          <a:p>
            <a:r>
              <a:rPr lang="fr-FR" b="1" u="sng" dirty="0">
                <a:solidFill>
                  <a:srgbClr val="990033"/>
                </a:solidFill>
                <a:latin typeface="Arial" panose="020B0604020202020204" pitchFamily="34" charset="0"/>
                <a:cs typeface="Arial" panose="020B0604020202020204" pitchFamily="34" charset="0"/>
              </a:rPr>
              <a:t>Les échelles de Wechsler </a:t>
            </a:r>
            <a:r>
              <a:rPr lang="fr-FR" b="1" dirty="0">
                <a:solidFill>
                  <a:srgbClr val="990033"/>
                </a:solidFill>
                <a:latin typeface="Arial" panose="020B0604020202020204" pitchFamily="34" charset="0"/>
                <a:cs typeface="Arial" panose="020B0604020202020204" pitchFamily="34" charset="0"/>
              </a:rPr>
              <a:t>: </a:t>
            </a:r>
          </a:p>
          <a:p>
            <a:pPr>
              <a:buFont typeface="Wingdings" pitchFamily="2" charset="2"/>
              <a:buChar char="v"/>
            </a:pPr>
            <a:r>
              <a:rPr lang="fr-FR" dirty="0">
                <a:latin typeface="Arial" panose="020B0604020202020204" pitchFamily="34" charset="0"/>
                <a:cs typeface="Arial" panose="020B0604020202020204" pitchFamily="34" charset="0"/>
              </a:rPr>
              <a:t> WPPSI IV  : de 2 ans 6 mois à 7 ans 3 mois</a:t>
            </a:r>
          </a:p>
          <a:p>
            <a:pPr>
              <a:buFont typeface="Wingdings" pitchFamily="2" charset="2"/>
              <a:buChar char="v"/>
            </a:pPr>
            <a:r>
              <a:rPr lang="fr-FR" dirty="0">
                <a:latin typeface="Arial" panose="020B0604020202020204" pitchFamily="34" charset="0"/>
                <a:cs typeface="Arial" panose="020B0604020202020204" pitchFamily="34" charset="0"/>
              </a:rPr>
              <a:t> WISC </a:t>
            </a:r>
            <a:r>
              <a:rPr lang="fr-FR" dirty="0" smtClean="0">
                <a:latin typeface="Arial" panose="020B0604020202020204" pitchFamily="34" charset="0"/>
                <a:cs typeface="Arial" panose="020B0604020202020204" pitchFamily="34" charset="0"/>
              </a:rPr>
              <a:t>V    : </a:t>
            </a:r>
            <a:r>
              <a:rPr lang="fr-FR" dirty="0">
                <a:latin typeface="Arial" panose="020B0604020202020204" pitchFamily="34" charset="0"/>
                <a:cs typeface="Arial" panose="020B0604020202020204" pitchFamily="34" charset="0"/>
              </a:rPr>
              <a:t>de 6 ans à 16 ans 11 mois</a:t>
            </a:r>
          </a:p>
          <a:p>
            <a:pPr>
              <a:buFont typeface="Wingdings" pitchFamily="2" charset="2"/>
              <a:buChar char="v"/>
            </a:pPr>
            <a:r>
              <a:rPr lang="fr-FR" dirty="0">
                <a:latin typeface="Arial" panose="020B0604020202020204" pitchFamily="34" charset="0"/>
                <a:cs typeface="Arial" panose="020B0604020202020204" pitchFamily="34" charset="0"/>
              </a:rPr>
              <a:t> WAIS IV  </a:t>
            </a:r>
            <a:r>
              <a:rPr lang="fr-FR" dirty="0" smtClean="0">
                <a:latin typeface="Arial" panose="020B0604020202020204" pitchFamily="34" charset="0"/>
                <a:cs typeface="Arial" panose="020B0604020202020204" pitchFamily="34" charset="0"/>
              </a:rPr>
              <a:t>  </a:t>
            </a:r>
            <a:r>
              <a:rPr lang="fr-FR" dirty="0">
                <a:latin typeface="Arial" panose="020B0604020202020204" pitchFamily="34" charset="0"/>
                <a:cs typeface="Arial" panose="020B0604020202020204" pitchFamily="34" charset="0"/>
              </a:rPr>
              <a:t>: de 16 ans à 69 ans 11 mois </a:t>
            </a:r>
          </a:p>
        </p:txBody>
      </p:sp>
      <p:pic>
        <p:nvPicPr>
          <p:cNvPr id="11" name="Image 10"/>
          <p:cNvPicPr>
            <a:picLocks noChangeAspect="1"/>
          </p:cNvPicPr>
          <p:nvPr/>
        </p:nvPicPr>
        <p:blipFill>
          <a:blip r:embed="rId3"/>
          <a:stretch>
            <a:fillRect/>
          </a:stretch>
        </p:blipFill>
        <p:spPr>
          <a:xfrm>
            <a:off x="487193" y="1079967"/>
            <a:ext cx="9358171" cy="3816427"/>
          </a:xfrm>
          <a:prstGeom prst="rect">
            <a:avLst/>
          </a:prstGeom>
        </p:spPr>
      </p:pic>
      <p:sp>
        <p:nvSpPr>
          <p:cNvPr id="14" name="ZoneTexte 13"/>
          <p:cNvSpPr txBox="1"/>
          <p:nvPr/>
        </p:nvSpPr>
        <p:spPr>
          <a:xfrm>
            <a:off x="598011" y="1196752"/>
            <a:ext cx="3471064" cy="646331"/>
          </a:xfrm>
          <a:prstGeom prst="rect">
            <a:avLst/>
          </a:prstGeom>
          <a:noFill/>
        </p:spPr>
        <p:txBody>
          <a:bodyPr wrap="square" rtlCol="0">
            <a:spAutoFit/>
          </a:bodyPr>
          <a:lstStyle/>
          <a:p>
            <a:r>
              <a:rPr lang="fr-FR" dirty="0" smtClean="0">
                <a:latin typeface="Arial" panose="020B0604020202020204" pitchFamily="34" charset="0"/>
                <a:cs typeface="Arial" panose="020B0604020202020204" pitchFamily="34" charset="0"/>
              </a:rPr>
              <a:t>L’efficience intellectuelle ne se mesure pas elle s’évalue</a:t>
            </a:r>
            <a:endParaRPr lang="fr-FR" dirty="0">
              <a:latin typeface="Arial" panose="020B0604020202020204" pitchFamily="34" charset="0"/>
              <a:cs typeface="Arial" panose="020B0604020202020204" pitchFamily="34" charset="0"/>
            </a:endParaRPr>
          </a:p>
        </p:txBody>
      </p:sp>
      <p:sp>
        <p:nvSpPr>
          <p:cNvPr id="15" name="ZoneTexte 14"/>
          <p:cNvSpPr txBox="1"/>
          <p:nvPr/>
        </p:nvSpPr>
        <p:spPr>
          <a:xfrm>
            <a:off x="119337" y="5450140"/>
            <a:ext cx="3816424" cy="923330"/>
          </a:xfrm>
          <a:prstGeom prst="rect">
            <a:avLst/>
          </a:prstGeom>
          <a:noFill/>
        </p:spPr>
        <p:txBody>
          <a:bodyPr wrap="square" rtlCol="0">
            <a:spAutoFit/>
          </a:bodyPr>
          <a:lstStyle/>
          <a:p>
            <a:pPr algn="just"/>
            <a:r>
              <a:rPr lang="fr-FR" dirty="0" smtClean="0">
                <a:latin typeface="Arial" panose="020B0604020202020204" pitchFamily="34" charset="0"/>
                <a:cs typeface="Arial" panose="020B0604020202020204" pitchFamily="34" charset="0"/>
              </a:rPr>
              <a:t>Le test n’offre qu’un cliché des compétences cognitives de l’enfant, de l’adulte à un moment donné</a:t>
            </a:r>
            <a:endParaRPr lang="fr-FR" dirty="0">
              <a:latin typeface="Arial" panose="020B0604020202020204" pitchFamily="34" charset="0"/>
              <a:cs typeface="Arial" panose="020B0604020202020204" pitchFamily="34" charset="0"/>
            </a:endParaRPr>
          </a:p>
        </p:txBody>
      </p:sp>
      <p:sp>
        <p:nvSpPr>
          <p:cNvPr id="17" name="ZoneTexte 16"/>
          <p:cNvSpPr txBox="1"/>
          <p:nvPr/>
        </p:nvSpPr>
        <p:spPr>
          <a:xfrm>
            <a:off x="7193184" y="1916832"/>
            <a:ext cx="2304256" cy="646331"/>
          </a:xfrm>
          <a:prstGeom prst="rect">
            <a:avLst/>
          </a:prstGeom>
          <a:noFill/>
        </p:spPr>
        <p:txBody>
          <a:bodyPr wrap="square" rtlCol="0">
            <a:spAutoFit/>
          </a:bodyPr>
          <a:lstStyle/>
          <a:p>
            <a:r>
              <a:rPr lang="fr-FR" b="1" u="sng" dirty="0">
                <a:solidFill>
                  <a:srgbClr val="990033"/>
                </a:solidFill>
                <a:latin typeface="Arial" panose="020B0604020202020204" pitchFamily="34" charset="0"/>
                <a:cs typeface="Arial" panose="020B0604020202020204" pitchFamily="34" charset="0"/>
              </a:rPr>
              <a:t>Courbe de Gauss :</a:t>
            </a:r>
          </a:p>
          <a:p>
            <a:r>
              <a:rPr lang="fr-FR" dirty="0">
                <a:latin typeface="Arial" panose="020B0604020202020204" pitchFamily="34" charset="0"/>
                <a:cs typeface="Arial" panose="020B0604020202020204" pitchFamily="34" charset="0"/>
              </a:rPr>
              <a:t>(répartition)</a:t>
            </a:r>
          </a:p>
        </p:txBody>
      </p:sp>
      <p:sp>
        <p:nvSpPr>
          <p:cNvPr id="18" name="Rectangle 17"/>
          <p:cNvSpPr/>
          <p:nvPr/>
        </p:nvSpPr>
        <p:spPr>
          <a:xfrm>
            <a:off x="0" y="618428"/>
            <a:ext cx="11042108" cy="369332"/>
          </a:xfrm>
          <a:prstGeom prst="rect">
            <a:avLst/>
          </a:prstGeom>
        </p:spPr>
        <p:txBody>
          <a:bodyPr wrap="square">
            <a:spAutoFit/>
          </a:bodyPr>
          <a:lstStyle/>
          <a:p>
            <a:r>
              <a:rPr lang="fr-FR" dirty="0">
                <a:solidFill>
                  <a:schemeClr val="accent3">
                    <a:lumMod val="75000"/>
                  </a:schemeClr>
                </a:solidFill>
                <a:latin typeface="Arial" panose="020B0604020202020204" pitchFamily="34" charset="0"/>
                <a:cs typeface="Arial" panose="020B0604020202020204" pitchFamily="34" charset="0"/>
              </a:rPr>
              <a:t>On parle d’EIP lorsqu’un QI global de 130 ou plus est obtenu sur une échelle d’efficience intellectuelle</a:t>
            </a:r>
          </a:p>
        </p:txBody>
      </p:sp>
      <p:sp>
        <p:nvSpPr>
          <p:cNvPr id="16" name="Espace réservé du pied de page 3"/>
          <p:cNvSpPr txBox="1">
            <a:spLocks/>
          </p:cNvSpPr>
          <p:nvPr/>
        </p:nvSpPr>
        <p:spPr>
          <a:xfrm>
            <a:off x="-22484" y="6594548"/>
            <a:ext cx="1761565" cy="25443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smtClean="0"/>
              <a:t>C. BAYER – JF. LAURENT</a:t>
            </a:r>
            <a:endParaRPr lang="en-US" sz="800" dirty="0"/>
          </a:p>
        </p:txBody>
      </p:sp>
      <p:pic>
        <p:nvPicPr>
          <p:cNvPr id="3" name="Image 2"/>
          <p:cNvPicPr>
            <a:picLocks noChangeAspect="1"/>
          </p:cNvPicPr>
          <p:nvPr/>
        </p:nvPicPr>
        <p:blipFill>
          <a:blip r:embed="rId4"/>
          <a:stretch>
            <a:fillRect/>
          </a:stretch>
        </p:blipFill>
        <p:spPr>
          <a:xfrm>
            <a:off x="4437671" y="6437353"/>
            <a:ext cx="1859441" cy="268247"/>
          </a:xfrm>
          <a:prstGeom prst="rect">
            <a:avLst/>
          </a:prstGeom>
        </p:spPr>
      </p:pic>
    </p:spTree>
    <p:extLst>
      <p:ext uri="{BB962C8B-B14F-4D97-AF65-F5344CB8AC3E}">
        <p14:creationId xmlns:p14="http://schemas.microsoft.com/office/powerpoint/2010/main" val="386444009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15680" y="188640"/>
            <a:ext cx="4884383" cy="576064"/>
          </a:xfrm>
        </p:spPr>
        <p:txBody>
          <a:bodyPr>
            <a:normAutofit/>
          </a:bodyPr>
          <a:lstStyle/>
          <a:p>
            <a:pPr algn="ctr"/>
            <a:r>
              <a:rPr lang="fr-FR" dirty="0" smtClean="0">
                <a:latin typeface="Arial" panose="020B0604020202020204" pitchFamily="34" charset="0"/>
                <a:cs typeface="Arial" panose="020B0604020202020204" pitchFamily="34" charset="0"/>
              </a:rPr>
              <a:t>Plus, plus, plus…</a:t>
            </a:r>
            <a:endParaRPr lang="fr-FR" dirty="0">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a:xfrm>
            <a:off x="335360" y="1306316"/>
            <a:ext cx="11521280" cy="4942085"/>
          </a:xfrm>
          <a:prstGeom prst="rect">
            <a:avLst/>
          </a:prstGeom>
        </p:spPr>
        <p:txBody>
          <a:bodyPr>
            <a:normAutofit/>
          </a:bodyPr>
          <a:lstStyle/>
          <a:p>
            <a:r>
              <a:rPr lang="fr-FR" cap="none" dirty="0">
                <a:latin typeface="Arial" panose="020B0604020202020204" pitchFamily="34" charset="0"/>
                <a:cs typeface="Arial" panose="020B0604020202020204" pitchFamily="34" charset="0"/>
              </a:rPr>
              <a:t>P</a:t>
            </a:r>
            <a:r>
              <a:rPr lang="fr-FR" cap="none" dirty="0" smtClean="0">
                <a:latin typeface="Arial" panose="020B0604020202020204" pitchFamily="34" charset="0"/>
                <a:cs typeface="Arial" panose="020B0604020202020204" pitchFamily="34" charset="0"/>
              </a:rPr>
              <a:t>lus un enfant est agressif, plus il a peur, moins il a confiance en lui…</a:t>
            </a:r>
          </a:p>
          <a:p>
            <a:r>
              <a:rPr lang="fr-FR" cap="none" dirty="0">
                <a:latin typeface="Arial" panose="020B0604020202020204" pitchFamily="34" charset="0"/>
                <a:cs typeface="Arial" panose="020B0604020202020204" pitchFamily="34" charset="0"/>
              </a:rPr>
              <a:t>P</a:t>
            </a:r>
            <a:r>
              <a:rPr lang="fr-FR" cap="none" dirty="0" smtClean="0">
                <a:latin typeface="Arial" panose="020B0604020202020204" pitchFamily="34" charset="0"/>
                <a:cs typeface="Arial" panose="020B0604020202020204" pitchFamily="34" charset="0"/>
              </a:rPr>
              <a:t>lus je punis un jeune, plus il va se faire punir…</a:t>
            </a:r>
          </a:p>
          <a:p>
            <a:r>
              <a:rPr lang="fr-FR" cap="none" dirty="0">
                <a:latin typeface="Arial" panose="020B0604020202020204" pitchFamily="34" charset="0"/>
                <a:cs typeface="Arial" panose="020B0604020202020204" pitchFamily="34" charset="0"/>
              </a:rPr>
              <a:t>P</a:t>
            </a:r>
            <a:r>
              <a:rPr lang="fr-FR" cap="none" dirty="0" smtClean="0">
                <a:latin typeface="Arial" panose="020B0604020202020204" pitchFamily="34" charset="0"/>
                <a:cs typeface="Arial" panose="020B0604020202020204" pitchFamily="34" charset="0"/>
              </a:rPr>
              <a:t>lus une équipe (de professeurs ou de parents) s’imposera par la répression, plus les jeunes chercheront à transgresser.</a:t>
            </a:r>
          </a:p>
          <a:p>
            <a:r>
              <a:rPr lang="fr-FR" cap="none" dirty="0">
                <a:latin typeface="Arial" panose="020B0604020202020204" pitchFamily="34" charset="0"/>
                <a:cs typeface="Arial" panose="020B0604020202020204" pitchFamily="34" charset="0"/>
              </a:rPr>
              <a:t>P</a:t>
            </a:r>
            <a:r>
              <a:rPr lang="fr-FR" cap="none" dirty="0" smtClean="0">
                <a:latin typeface="Arial" panose="020B0604020202020204" pitchFamily="34" charset="0"/>
                <a:cs typeface="Arial" panose="020B0604020202020204" pitchFamily="34" charset="0"/>
              </a:rPr>
              <a:t>lus on punit, moins le climat est propice pour l’apprentissage.</a:t>
            </a:r>
          </a:p>
          <a:p>
            <a:r>
              <a:rPr lang="fr-FR" cap="none" dirty="0">
                <a:latin typeface="Arial" panose="020B0604020202020204" pitchFamily="34" charset="0"/>
                <a:cs typeface="Arial" panose="020B0604020202020204" pitchFamily="34" charset="0"/>
              </a:rPr>
              <a:t>P</a:t>
            </a:r>
            <a:r>
              <a:rPr lang="fr-FR" cap="none" dirty="0" smtClean="0">
                <a:latin typeface="Arial" panose="020B0604020202020204" pitchFamily="34" charset="0"/>
                <a:cs typeface="Arial" panose="020B0604020202020204" pitchFamily="34" charset="0"/>
              </a:rPr>
              <a:t>lus un jeune a confiance en lui, plus il croit en lui, plus il réussira, plus il s’épanouira …</a:t>
            </a:r>
          </a:p>
          <a:p>
            <a:r>
              <a:rPr lang="fr-FR" cap="none" dirty="0">
                <a:latin typeface="Arial" panose="020B0604020202020204" pitchFamily="34" charset="0"/>
                <a:cs typeface="Arial" panose="020B0604020202020204" pitchFamily="34" charset="0"/>
              </a:rPr>
              <a:t>P</a:t>
            </a:r>
            <a:r>
              <a:rPr lang="fr-FR" cap="none" dirty="0" smtClean="0">
                <a:latin typeface="Arial" panose="020B0604020202020204" pitchFamily="34" charset="0"/>
                <a:cs typeface="Arial" panose="020B0604020202020204" pitchFamily="34" charset="0"/>
              </a:rPr>
              <a:t>lus un jeune identifie ses émotions, moins il se sent agressé, mieux il se connaît, mieux il est pour apprendre</a:t>
            </a:r>
          </a:p>
          <a:p>
            <a:r>
              <a:rPr lang="fr-FR" cap="none" dirty="0">
                <a:latin typeface="Arial" panose="020B0604020202020204" pitchFamily="34" charset="0"/>
                <a:cs typeface="Arial" panose="020B0604020202020204" pitchFamily="34" charset="0"/>
              </a:rPr>
              <a:t>I</a:t>
            </a:r>
            <a:r>
              <a:rPr lang="fr-FR" cap="none" dirty="0" smtClean="0">
                <a:latin typeface="Arial" panose="020B0604020202020204" pitchFamily="34" charset="0"/>
                <a:cs typeface="Arial" panose="020B0604020202020204" pitchFamily="34" charset="0"/>
              </a:rPr>
              <a:t>l n’y a pas de jeunes en échec scolaire heureux*</a:t>
            </a:r>
          </a:p>
          <a:p>
            <a:endParaRPr lang="fr-FR" dirty="0" smtClean="0"/>
          </a:p>
          <a:p>
            <a:pPr marL="0" indent="0">
              <a:buNone/>
            </a:pPr>
            <a:endParaRPr lang="fr-FR" dirty="0"/>
          </a:p>
        </p:txBody>
      </p:sp>
      <p:sp>
        <p:nvSpPr>
          <p:cNvPr id="6" name="Espace réservé du pied de page 3"/>
          <p:cNvSpPr txBox="1">
            <a:spLocks/>
          </p:cNvSpPr>
          <p:nvPr/>
        </p:nvSpPr>
        <p:spPr>
          <a:xfrm>
            <a:off x="99003" y="6599726"/>
            <a:ext cx="5943600" cy="228600"/>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mtClean="0">
                <a:solidFill>
                  <a:srgbClr val="9A5315"/>
                </a:solidFill>
              </a:rPr>
              <a:t>C. BAYER - JF. LAURENT</a:t>
            </a:r>
            <a:endParaRPr lang="fr-FR" dirty="0">
              <a:solidFill>
                <a:srgbClr val="9A5315"/>
              </a:solidFill>
            </a:endParaRPr>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34625" y="6561626"/>
            <a:ext cx="1857375" cy="266700"/>
          </a:xfrm>
          <a:prstGeom prst="rect">
            <a:avLst/>
          </a:prstGeom>
        </p:spPr>
      </p:pic>
      <p:sp>
        <p:nvSpPr>
          <p:cNvPr id="4" name="Espace réservé du pied de page 3"/>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96706209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27448" y="332656"/>
            <a:ext cx="9690274" cy="651195"/>
          </a:xfrm>
        </p:spPr>
        <p:txBody>
          <a:bodyPr/>
          <a:lstStyle/>
          <a:p>
            <a:pPr algn="ctr"/>
            <a:r>
              <a:rPr lang="fr-FR" dirty="0" smtClean="0"/>
              <a:t>Des exemples de sanction réparatrice</a:t>
            </a:r>
            <a:endParaRPr lang="fr-FR" dirty="0"/>
          </a:p>
        </p:txBody>
      </p:sp>
      <p:sp>
        <p:nvSpPr>
          <p:cNvPr id="3" name="Espace réservé du contenu 2"/>
          <p:cNvSpPr>
            <a:spLocks noGrp="1"/>
          </p:cNvSpPr>
          <p:nvPr>
            <p:ph idx="1"/>
          </p:nvPr>
        </p:nvSpPr>
        <p:spPr>
          <a:xfrm>
            <a:off x="695400" y="2060848"/>
            <a:ext cx="11089232" cy="3904420"/>
          </a:xfrm>
        </p:spPr>
        <p:txBody>
          <a:bodyPr>
            <a:normAutofit/>
          </a:bodyPr>
          <a:lstStyle/>
          <a:p>
            <a:r>
              <a:rPr lang="fr-FR" dirty="0" smtClean="0"/>
              <a:t>Faire un dessin, un texte, un câlin</a:t>
            </a:r>
          </a:p>
          <a:p>
            <a:r>
              <a:rPr lang="fr-FR" dirty="0" smtClean="0"/>
              <a:t>Réparer directement : nettoyer, repeindre, refaire</a:t>
            </a:r>
            <a:r>
              <a:rPr lang="is-IS" dirty="0" smtClean="0"/>
              <a:t>…</a:t>
            </a:r>
            <a:endParaRPr lang="fr-FR" dirty="0" smtClean="0"/>
          </a:p>
          <a:p>
            <a:r>
              <a:rPr lang="fr-FR" dirty="0" smtClean="0"/>
              <a:t>Prendre du temps avec la personne et l’aider dans sa mission</a:t>
            </a:r>
          </a:p>
          <a:p>
            <a:r>
              <a:rPr lang="fr-FR" dirty="0" smtClean="0"/>
              <a:t>Trouver et mettre en place des projets pour éviter</a:t>
            </a:r>
            <a:r>
              <a:rPr lang="is-IS" dirty="0" smtClean="0"/>
              <a:t>…</a:t>
            </a:r>
          </a:p>
          <a:p>
            <a:r>
              <a:rPr lang="is-IS" dirty="0" smtClean="0"/>
              <a:t>Demander pardon, s’engager, offrir...</a:t>
            </a:r>
          </a:p>
          <a:p>
            <a:r>
              <a:rPr lang="is-IS" dirty="0" smtClean="0"/>
              <a:t>Protéger, aider, jouer avec ...</a:t>
            </a:r>
            <a:endParaRPr lang="fr-FR" dirty="0" smtClean="0"/>
          </a:p>
          <a:p>
            <a:endParaRPr lang="fr-FR" dirty="0"/>
          </a:p>
        </p:txBody>
      </p:sp>
      <p:sp>
        <p:nvSpPr>
          <p:cNvPr id="6" name="Espace réservé du pied de page 3"/>
          <p:cNvSpPr txBox="1">
            <a:spLocks/>
          </p:cNvSpPr>
          <p:nvPr/>
        </p:nvSpPr>
        <p:spPr>
          <a:xfrm>
            <a:off x="99003" y="6599726"/>
            <a:ext cx="5943600" cy="228600"/>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mtClean="0">
                <a:solidFill>
                  <a:srgbClr val="9A5315"/>
                </a:solidFill>
              </a:rPr>
              <a:t>C. BAYER - JF. LAURENT</a:t>
            </a:r>
            <a:endParaRPr lang="fr-FR" dirty="0">
              <a:solidFill>
                <a:srgbClr val="9A5315"/>
              </a:solidFill>
            </a:endParaRPr>
          </a:p>
        </p:txBody>
      </p:sp>
      <p:pic>
        <p:nvPicPr>
          <p:cNvPr id="11" name="Image 10" descr="Résultat de recherche d'images pour &quot;demander pardon&quot;"/>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048328" y="4135580"/>
            <a:ext cx="2886819" cy="2636912"/>
          </a:xfrm>
          <a:prstGeom prst="rect">
            <a:avLst/>
          </a:prstGeom>
          <a:noFill/>
          <a:ln>
            <a:noFill/>
          </a:ln>
        </p:spPr>
      </p:pic>
      <p:pic>
        <p:nvPicPr>
          <p:cNvPr id="12" name="Imag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6778" y="6529906"/>
            <a:ext cx="1857375" cy="266700"/>
          </a:xfrm>
          <a:prstGeom prst="rect">
            <a:avLst/>
          </a:prstGeom>
        </p:spPr>
      </p:pic>
      <p:sp>
        <p:nvSpPr>
          <p:cNvPr id="4" name="Espace réservé du pied de page 3"/>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277328244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143672" y="260648"/>
            <a:ext cx="8458200" cy="1828800"/>
          </a:xfrm>
        </p:spPr>
        <p:txBody>
          <a:bodyPr/>
          <a:lstStyle/>
          <a:p>
            <a:r>
              <a:rPr lang="fr-FR" dirty="0" smtClean="0"/>
              <a:t>AU COLLEGE</a:t>
            </a:r>
            <a:endParaRPr lang="fr-FR" dirty="0"/>
          </a:p>
        </p:txBody>
      </p:sp>
      <p:sp>
        <p:nvSpPr>
          <p:cNvPr id="4" name="Espace réservé du pied de page 3"/>
          <p:cNvSpPr txBox="1">
            <a:spLocks/>
          </p:cNvSpPr>
          <p:nvPr/>
        </p:nvSpPr>
        <p:spPr>
          <a:xfrm>
            <a:off x="13955" y="6486933"/>
            <a:ext cx="2049597" cy="25443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smtClean="0"/>
              <a:t>C. BAYER – JF;LAURENT</a:t>
            </a:r>
            <a:endParaRPr lang="en-US" sz="1100" dirty="0"/>
          </a:p>
        </p:txBody>
      </p:sp>
    </p:spTree>
    <p:extLst>
      <p:ext uri="{BB962C8B-B14F-4D97-AF65-F5344CB8AC3E}">
        <p14:creationId xmlns:p14="http://schemas.microsoft.com/office/powerpoint/2010/main" val="15195059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0" y="0"/>
            <a:ext cx="12189323" cy="1261884"/>
          </a:xfrm>
          <a:prstGeom prst="rect">
            <a:avLst/>
          </a:prstGeom>
          <a:gradFill flip="none" rotWithShape="1">
            <a:gsLst>
              <a:gs pos="0">
                <a:srgbClr val="FFDE2C"/>
              </a:gs>
              <a:gs pos="100000">
                <a:srgbClr val="FFFFFF"/>
              </a:gs>
            </a:gsLst>
            <a:lin ang="5400000" scaled="0"/>
            <a:tileRect/>
          </a:gradFill>
          <a:effectLst>
            <a:outerShdw blurRad="276225" dist="76200" dir="5400000" algn="tl" rotWithShape="0">
              <a:srgbClr val="000000">
                <a:alpha val="21000"/>
              </a:srgbClr>
            </a:outerShdw>
          </a:effectLst>
        </p:spPr>
        <p:txBody>
          <a:bodyPr wrap="square" rtlCol="0">
            <a:spAutoFit/>
          </a:bodyPr>
          <a:lstStyle/>
          <a:p>
            <a:pPr algn="ctr"/>
            <a:endParaRPr lang="fr-FR" sz="2400" dirty="0" smtClean="0">
              <a:latin typeface="Garamond"/>
              <a:cs typeface="Garamond"/>
            </a:endParaRPr>
          </a:p>
          <a:p>
            <a:r>
              <a:rPr lang="fr-FR" sz="2400" b="1" dirty="0" smtClean="0">
                <a:latin typeface="Garamond"/>
                <a:cs typeface="Garamond"/>
              </a:rPr>
              <a:t>                                              </a:t>
            </a:r>
            <a:endParaRPr lang="fr-FR" sz="2400" b="1" dirty="0">
              <a:latin typeface="Garamond"/>
              <a:cs typeface="Garamond"/>
            </a:endParaRPr>
          </a:p>
          <a:p>
            <a:pPr algn="ctr"/>
            <a:r>
              <a:rPr lang="fr-FR" sz="2800" dirty="0" smtClean="0">
                <a:latin typeface="Garamond"/>
                <a:cs typeface="Garamond"/>
              </a:rPr>
              <a:t> </a:t>
            </a:r>
            <a:endParaRPr lang="fr-FR" sz="2800" dirty="0">
              <a:latin typeface="Garamond"/>
              <a:cs typeface="Garamond"/>
            </a:endParaRPr>
          </a:p>
        </p:txBody>
      </p:sp>
      <p:sp>
        <p:nvSpPr>
          <p:cNvPr id="2" name="ZoneTexte 1"/>
          <p:cNvSpPr txBox="1"/>
          <p:nvPr/>
        </p:nvSpPr>
        <p:spPr>
          <a:xfrm>
            <a:off x="2017889" y="338666"/>
            <a:ext cx="7097888" cy="369332"/>
          </a:xfrm>
          <a:prstGeom prst="rect">
            <a:avLst/>
          </a:prstGeom>
          <a:noFill/>
        </p:spPr>
        <p:txBody>
          <a:bodyPr wrap="square" rtlCol="0">
            <a:spAutoFit/>
          </a:bodyPr>
          <a:lstStyle/>
          <a:p>
            <a:r>
              <a:rPr lang="fr-FR" dirty="0" smtClean="0"/>
              <a:t>                              SPECIFIQUE ENSEIGNANTS</a:t>
            </a:r>
            <a:endParaRPr lang="fr-FR" dirty="0"/>
          </a:p>
        </p:txBody>
      </p:sp>
      <p:sp>
        <p:nvSpPr>
          <p:cNvPr id="4" name="ZoneTexte 3"/>
          <p:cNvSpPr txBox="1"/>
          <p:nvPr/>
        </p:nvSpPr>
        <p:spPr>
          <a:xfrm>
            <a:off x="2130780" y="1874335"/>
            <a:ext cx="7464777" cy="369332"/>
          </a:xfrm>
          <a:prstGeom prst="rect">
            <a:avLst/>
          </a:prstGeom>
          <a:solidFill>
            <a:schemeClr val="bg1">
              <a:lumMod val="85000"/>
            </a:schemeClr>
          </a:solidFill>
        </p:spPr>
        <p:txBody>
          <a:bodyPr wrap="square" rtlCol="0">
            <a:spAutoFit/>
          </a:bodyPr>
          <a:lstStyle/>
          <a:p>
            <a:r>
              <a:rPr lang="fr-FR" dirty="0" smtClean="0"/>
              <a:t>                                   DEFICIT METACOGNITIF</a:t>
            </a:r>
            <a:endParaRPr lang="fr-FR" dirty="0"/>
          </a:p>
        </p:txBody>
      </p:sp>
      <p:sp>
        <p:nvSpPr>
          <p:cNvPr id="5" name="ZoneTexte 4"/>
          <p:cNvSpPr txBox="1"/>
          <p:nvPr/>
        </p:nvSpPr>
        <p:spPr>
          <a:xfrm>
            <a:off x="2130780" y="2618377"/>
            <a:ext cx="7464777" cy="369332"/>
          </a:xfrm>
          <a:prstGeom prst="rect">
            <a:avLst/>
          </a:prstGeom>
          <a:solidFill>
            <a:schemeClr val="bg1">
              <a:lumMod val="85000"/>
            </a:schemeClr>
          </a:solidFill>
        </p:spPr>
        <p:txBody>
          <a:bodyPr wrap="square" rtlCol="0">
            <a:spAutoFit/>
          </a:bodyPr>
          <a:lstStyle/>
          <a:p>
            <a:r>
              <a:rPr lang="fr-FR" dirty="0" smtClean="0"/>
              <a:t>                            PENSEE EN ARBORESCENCE</a:t>
            </a:r>
            <a:endParaRPr lang="fr-FR" dirty="0"/>
          </a:p>
        </p:txBody>
      </p:sp>
      <p:sp>
        <p:nvSpPr>
          <p:cNvPr id="6" name="ZoneTexte 5"/>
          <p:cNvSpPr txBox="1"/>
          <p:nvPr/>
        </p:nvSpPr>
        <p:spPr>
          <a:xfrm>
            <a:off x="2130780" y="3450333"/>
            <a:ext cx="7464777" cy="369332"/>
          </a:xfrm>
          <a:prstGeom prst="rect">
            <a:avLst/>
          </a:prstGeom>
          <a:solidFill>
            <a:schemeClr val="bg1">
              <a:lumMod val="85000"/>
            </a:schemeClr>
          </a:solidFill>
        </p:spPr>
        <p:txBody>
          <a:bodyPr wrap="square" rtlCol="0">
            <a:spAutoFit/>
          </a:bodyPr>
          <a:lstStyle/>
          <a:p>
            <a:r>
              <a:rPr lang="fr-FR" dirty="0" smtClean="0"/>
              <a:t>                    ZONE PROXIMALE DE DEVELOPPEMENT</a:t>
            </a:r>
            <a:endParaRPr lang="fr-FR" dirty="0"/>
          </a:p>
        </p:txBody>
      </p:sp>
      <p:sp>
        <p:nvSpPr>
          <p:cNvPr id="7" name="ZoneTexte 6"/>
          <p:cNvSpPr txBox="1"/>
          <p:nvPr/>
        </p:nvSpPr>
        <p:spPr>
          <a:xfrm>
            <a:off x="2130780" y="4352718"/>
            <a:ext cx="7464777" cy="369332"/>
          </a:xfrm>
          <a:prstGeom prst="rect">
            <a:avLst/>
          </a:prstGeom>
          <a:solidFill>
            <a:schemeClr val="bg1">
              <a:lumMod val="85000"/>
            </a:schemeClr>
          </a:solidFill>
        </p:spPr>
        <p:txBody>
          <a:bodyPr wrap="square" rtlCol="0">
            <a:spAutoFit/>
          </a:bodyPr>
          <a:lstStyle/>
          <a:p>
            <a:r>
              <a:rPr lang="fr-FR" dirty="0" smtClean="0"/>
              <a:t>                                   DYSFONCTIONNEMENTS</a:t>
            </a:r>
            <a:endParaRPr lang="fr-FR" dirty="0"/>
          </a:p>
        </p:txBody>
      </p:sp>
      <p:sp>
        <p:nvSpPr>
          <p:cNvPr id="8" name="ZoneTexte 7"/>
          <p:cNvSpPr txBox="1"/>
          <p:nvPr/>
        </p:nvSpPr>
        <p:spPr>
          <a:xfrm>
            <a:off x="2130780" y="5272575"/>
            <a:ext cx="7464777" cy="369332"/>
          </a:xfrm>
          <a:prstGeom prst="rect">
            <a:avLst/>
          </a:prstGeom>
          <a:solidFill>
            <a:schemeClr val="bg1">
              <a:lumMod val="85000"/>
            </a:schemeClr>
          </a:solidFill>
        </p:spPr>
        <p:txBody>
          <a:bodyPr wrap="square" rtlCol="0">
            <a:spAutoFit/>
          </a:bodyPr>
          <a:lstStyle/>
          <a:p>
            <a:r>
              <a:rPr lang="fr-FR" dirty="0" smtClean="0"/>
              <a:t>                                        SAUT  DE CLASSE</a:t>
            </a:r>
            <a:endParaRPr lang="fr-FR" dirty="0"/>
          </a:p>
        </p:txBody>
      </p:sp>
      <p:sp>
        <p:nvSpPr>
          <p:cNvPr id="9" name="Espace réservé du pied de page 8"/>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376358598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1127448" y="332656"/>
            <a:ext cx="10873208" cy="6771084"/>
          </a:xfrm>
          <a:prstGeom prst="rect">
            <a:avLst/>
          </a:prstGeom>
          <a:noFill/>
        </p:spPr>
        <p:txBody>
          <a:bodyPr wrap="square" rtlCol="0">
            <a:spAutoFit/>
          </a:bodyPr>
          <a:lstStyle/>
          <a:p>
            <a:r>
              <a:rPr lang="fr-FR" sz="2000" dirty="0">
                <a:solidFill>
                  <a:schemeClr val="accent3">
                    <a:lumMod val="75000"/>
                  </a:schemeClr>
                </a:solidFill>
                <a:latin typeface="Arial" panose="020B0604020202020204" pitchFamily="34" charset="0"/>
                <a:cs typeface="Arial" panose="020B0604020202020204" pitchFamily="34" charset="0"/>
              </a:rPr>
              <a:t>Des élèves qui interrogent </a:t>
            </a:r>
            <a:r>
              <a:rPr lang="fr-FR" sz="2000" dirty="0">
                <a:latin typeface="Arial" panose="020B0604020202020204" pitchFamily="34" charset="0"/>
                <a:cs typeface="Arial" panose="020B0604020202020204" pitchFamily="34" charset="0"/>
              </a:rPr>
              <a:t>…… </a:t>
            </a:r>
          </a:p>
          <a:p>
            <a:endParaRPr lang="fr-FR" sz="2000" dirty="0" smtClean="0">
              <a:latin typeface="Arial" panose="020B0604020202020204" pitchFamily="34" charset="0"/>
              <a:cs typeface="Arial" panose="020B0604020202020204" pitchFamily="34" charset="0"/>
            </a:endParaRPr>
          </a:p>
          <a:p>
            <a:r>
              <a:rPr lang="fr-FR" sz="2000" dirty="0" smtClean="0">
                <a:latin typeface="Arial" panose="020B0604020202020204" pitchFamily="34" charset="0"/>
                <a:cs typeface="Arial" panose="020B0604020202020204" pitchFamily="34" charset="0"/>
              </a:rPr>
              <a:t>Ils peuvent avoir </a:t>
            </a:r>
            <a:endParaRPr lang="fr-FR" sz="2000" dirty="0">
              <a:latin typeface="Arial" panose="020B0604020202020204" pitchFamily="34" charset="0"/>
              <a:cs typeface="Arial" panose="020B0604020202020204" pitchFamily="34" charset="0"/>
            </a:endParaRPr>
          </a:p>
          <a:p>
            <a:r>
              <a:rPr lang="fr-FR" sz="2000" dirty="0" smtClean="0">
                <a:latin typeface="Arial" panose="020B0604020202020204" pitchFamily="34" charset="0"/>
                <a:cs typeface="Arial" panose="020B0604020202020204" pitchFamily="34" charset="0"/>
              </a:rPr>
              <a:t>	un </a:t>
            </a:r>
            <a:r>
              <a:rPr lang="fr-FR" sz="2000" dirty="0">
                <a:latin typeface="Arial" panose="020B0604020202020204" pitchFamily="34" charset="0"/>
                <a:cs typeface="Arial" panose="020B0604020202020204" pitchFamily="34" charset="0"/>
              </a:rPr>
              <a:t>décalage entre leurs réussites orale et écrite</a:t>
            </a:r>
          </a:p>
          <a:p>
            <a:r>
              <a:rPr lang="fr-FR" sz="2000" dirty="0" smtClean="0">
                <a:latin typeface="Arial" panose="020B0604020202020204" pitchFamily="34" charset="0"/>
                <a:cs typeface="Arial" panose="020B0604020202020204" pitchFamily="34" charset="0"/>
              </a:rPr>
              <a:t>	des </a:t>
            </a:r>
            <a:r>
              <a:rPr lang="fr-FR" sz="2000" dirty="0">
                <a:latin typeface="Arial" panose="020B0604020202020204" pitchFamily="34" charset="0"/>
                <a:cs typeface="Arial" panose="020B0604020202020204" pitchFamily="34" charset="0"/>
              </a:rPr>
              <a:t>troubles de comportement face aux apprentissages</a:t>
            </a:r>
          </a:p>
          <a:p>
            <a:pPr lvl="2"/>
            <a:r>
              <a:rPr lang="fr-FR" sz="2000" dirty="0" smtClean="0">
                <a:latin typeface="Arial" panose="020B0604020202020204" pitchFamily="34" charset="0"/>
                <a:cs typeface="Arial" panose="020B0604020202020204" pitchFamily="34" charset="0"/>
              </a:rPr>
              <a:t>des difficulté </a:t>
            </a:r>
            <a:r>
              <a:rPr lang="fr-FR" sz="2000" dirty="0">
                <a:latin typeface="Arial" panose="020B0604020202020204" pitchFamily="34" charset="0"/>
                <a:cs typeface="Arial" panose="020B0604020202020204" pitchFamily="34" charset="0"/>
              </a:rPr>
              <a:t>dans les relations avec leurs pairs</a:t>
            </a:r>
          </a:p>
          <a:p>
            <a:endParaRPr lang="fr-FR" sz="2000" dirty="0">
              <a:latin typeface="Arial" panose="020B0604020202020204" pitchFamily="34" charset="0"/>
              <a:cs typeface="Arial" panose="020B0604020202020204" pitchFamily="34" charset="0"/>
            </a:endParaRPr>
          </a:p>
          <a:p>
            <a:r>
              <a:rPr lang="fr-FR" sz="2000" dirty="0">
                <a:solidFill>
                  <a:schemeClr val="accent3">
                    <a:lumMod val="75000"/>
                  </a:schemeClr>
                </a:solidFill>
                <a:latin typeface="Arial" panose="020B0604020202020204" pitchFamily="34" charset="0"/>
                <a:cs typeface="Arial" panose="020B0604020202020204" pitchFamily="34" charset="0"/>
              </a:rPr>
              <a:t>C’est un élève : </a:t>
            </a:r>
          </a:p>
          <a:p>
            <a:endParaRPr lang="fr-FR" sz="2000" dirty="0">
              <a:latin typeface="Arial" panose="020B0604020202020204" pitchFamily="34" charset="0"/>
              <a:cs typeface="Arial" panose="020B0604020202020204" pitchFamily="34" charset="0"/>
            </a:endParaRPr>
          </a:p>
          <a:p>
            <a:r>
              <a:rPr lang="fr-FR" sz="2000" dirty="0">
                <a:latin typeface="Arial" panose="020B0604020202020204" pitchFamily="34" charset="0"/>
                <a:cs typeface="Arial" panose="020B0604020202020204" pitchFamily="34" charset="0"/>
              </a:rPr>
              <a:t>Qui pose souvent des questions qui accrochent, dès son jeune âge. Il écoute </a:t>
            </a:r>
            <a:endParaRPr lang="fr-FR" sz="2000" dirty="0" smtClean="0">
              <a:latin typeface="Arial" panose="020B0604020202020204" pitchFamily="34" charset="0"/>
              <a:cs typeface="Arial" panose="020B0604020202020204" pitchFamily="34" charset="0"/>
            </a:endParaRPr>
          </a:p>
          <a:p>
            <a:r>
              <a:rPr lang="fr-FR" sz="2000" dirty="0" smtClean="0">
                <a:latin typeface="Arial" panose="020B0604020202020204" pitchFamily="34" charset="0"/>
                <a:cs typeface="Arial" panose="020B0604020202020204" pitchFamily="34" charset="0"/>
              </a:rPr>
              <a:t>attentivement </a:t>
            </a:r>
            <a:r>
              <a:rPr lang="fr-FR" sz="2000" dirty="0">
                <a:latin typeface="Arial" panose="020B0604020202020204" pitchFamily="34" charset="0"/>
                <a:cs typeface="Arial" panose="020B0604020202020204" pitchFamily="34" charset="0"/>
              </a:rPr>
              <a:t>les réponses et répond par d’autres questions </a:t>
            </a:r>
          </a:p>
          <a:p>
            <a:endParaRPr lang="fr-FR" sz="2000" dirty="0">
              <a:latin typeface="Arial" panose="020B0604020202020204" pitchFamily="34" charset="0"/>
              <a:cs typeface="Arial" panose="020B0604020202020204" pitchFamily="34" charset="0"/>
            </a:endParaRPr>
          </a:p>
          <a:p>
            <a:r>
              <a:rPr lang="fr-FR" sz="2000" dirty="0">
                <a:latin typeface="Arial" panose="020B0604020202020204" pitchFamily="34" charset="0"/>
                <a:cs typeface="Arial" panose="020B0604020202020204" pitchFamily="34" charset="0"/>
              </a:rPr>
              <a:t>Qui ne peut justifier ses résultats, a du mal à argumenter </a:t>
            </a:r>
          </a:p>
          <a:p>
            <a:endParaRPr lang="fr-FR" sz="2000" dirty="0">
              <a:latin typeface="Arial" panose="020B0604020202020204" pitchFamily="34" charset="0"/>
              <a:cs typeface="Arial" panose="020B0604020202020204" pitchFamily="34" charset="0"/>
            </a:endParaRPr>
          </a:p>
          <a:p>
            <a:r>
              <a:rPr lang="fr-FR" sz="2000" dirty="0">
                <a:latin typeface="Arial" panose="020B0604020202020204" pitchFamily="34" charset="0"/>
                <a:cs typeface="Arial" panose="020B0604020202020204" pitchFamily="34" charset="0"/>
              </a:rPr>
              <a:t>Qui </a:t>
            </a:r>
            <a:r>
              <a:rPr lang="fr-FR" sz="2000" dirty="0" smtClean="0">
                <a:latin typeface="Arial" panose="020B0604020202020204" pitchFamily="34" charset="0"/>
                <a:cs typeface="Arial" panose="020B0604020202020204" pitchFamily="34" charset="0"/>
              </a:rPr>
              <a:t>possède </a:t>
            </a:r>
            <a:r>
              <a:rPr lang="fr-FR" sz="2000" dirty="0">
                <a:latin typeface="Arial" panose="020B0604020202020204" pitchFamily="34" charset="0"/>
                <a:cs typeface="Arial" panose="020B0604020202020204" pitchFamily="34" charset="0"/>
              </a:rPr>
              <a:t>un vocabulaire riche et </a:t>
            </a:r>
            <a:r>
              <a:rPr lang="fr-FR" sz="2000" dirty="0" smtClean="0">
                <a:latin typeface="Arial" panose="020B0604020202020204" pitchFamily="34" charset="0"/>
                <a:cs typeface="Arial" panose="020B0604020202020204" pitchFamily="34" charset="0"/>
              </a:rPr>
              <a:t>comprend </a:t>
            </a:r>
            <a:r>
              <a:rPr lang="fr-FR" sz="2000" dirty="0">
                <a:latin typeface="Arial" panose="020B0604020202020204" pitchFamily="34" charset="0"/>
                <a:cs typeface="Arial" panose="020B0604020202020204" pitchFamily="34" charset="0"/>
              </a:rPr>
              <a:t>plus facilement les nuances de la langue.</a:t>
            </a:r>
          </a:p>
          <a:p>
            <a:endParaRPr lang="fr-FR" sz="2000" dirty="0">
              <a:latin typeface="Arial" panose="020B0604020202020204" pitchFamily="34" charset="0"/>
              <a:cs typeface="Arial" panose="020B0604020202020204" pitchFamily="34" charset="0"/>
            </a:endParaRPr>
          </a:p>
          <a:p>
            <a:r>
              <a:rPr lang="fr-FR" sz="2000" dirty="0">
                <a:latin typeface="Arial" panose="020B0604020202020204" pitchFamily="34" charset="0"/>
                <a:cs typeface="Arial" panose="020B0604020202020204" pitchFamily="34" charset="0"/>
              </a:rPr>
              <a:t>Qui a des difficultés d’organisation </a:t>
            </a:r>
          </a:p>
          <a:p>
            <a:endParaRPr lang="fr-FR" sz="2000" dirty="0">
              <a:latin typeface="Arial" panose="020B0604020202020204" pitchFamily="34" charset="0"/>
              <a:cs typeface="Arial" panose="020B0604020202020204" pitchFamily="34" charset="0"/>
            </a:endParaRPr>
          </a:p>
          <a:p>
            <a:r>
              <a:rPr lang="fr-FR" sz="2000" dirty="0">
                <a:latin typeface="Arial" panose="020B0604020202020204" pitchFamily="34" charset="0"/>
                <a:cs typeface="Arial" panose="020B0604020202020204" pitchFamily="34" charset="0"/>
              </a:rPr>
              <a:t>Qui a des </a:t>
            </a:r>
            <a:r>
              <a:rPr lang="fr-FR" sz="2000" dirty="0" smtClean="0">
                <a:latin typeface="Arial" panose="020B0604020202020204" pitchFamily="34" charset="0"/>
                <a:cs typeface="Arial" panose="020B0604020202020204" pitchFamily="34" charset="0"/>
              </a:rPr>
              <a:t>difficultés </a:t>
            </a:r>
            <a:r>
              <a:rPr lang="fr-FR" sz="2000" dirty="0">
                <a:latin typeface="Arial" panose="020B0604020202020204" pitchFamily="34" charset="0"/>
                <a:cs typeface="Arial" panose="020B0604020202020204" pitchFamily="34" charset="0"/>
              </a:rPr>
              <a:t>avec la gestion du temps, de l’espace</a:t>
            </a:r>
          </a:p>
          <a:p>
            <a:endParaRPr lang="fr-FR" dirty="0">
              <a:latin typeface="Arial" panose="020B0604020202020204" pitchFamily="34" charset="0"/>
              <a:cs typeface="Arial" panose="020B0604020202020204" pitchFamily="34" charset="0"/>
            </a:endParaRPr>
          </a:p>
          <a:p>
            <a:endParaRPr lang="fr-FR" dirty="0"/>
          </a:p>
          <a:p>
            <a:endParaRPr lang="fr-FR" dirty="0"/>
          </a:p>
        </p:txBody>
      </p:sp>
      <p:sp>
        <p:nvSpPr>
          <p:cNvPr id="2" name="Espace réservé du pied de page 1"/>
          <p:cNvSpPr>
            <a:spLocks noGrp="1"/>
          </p:cNvSpPr>
          <p:nvPr>
            <p:ph type="ftr" sz="quarter" idx="11"/>
          </p:nvPr>
        </p:nvSpPr>
        <p:spPr>
          <a:xfrm>
            <a:off x="0" y="6629400"/>
            <a:ext cx="5943600" cy="228600"/>
          </a:xfrm>
        </p:spPr>
        <p:txBody>
          <a:bodyPr/>
          <a:lstStyle/>
          <a:p>
            <a:r>
              <a:rPr lang="fr-FR" smtClean="0">
                <a:solidFill>
                  <a:srgbClr val="9A5315"/>
                </a:solidFill>
              </a:rPr>
              <a:t>JF. LAURENT</a:t>
            </a:r>
            <a:endParaRPr lang="fr-FR" dirty="0">
              <a:solidFill>
                <a:srgbClr val="9A5315"/>
              </a:solidFill>
            </a:endParaRP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4625" y="6561626"/>
            <a:ext cx="1857375" cy="266700"/>
          </a:xfrm>
          <a:prstGeom prst="rect">
            <a:avLst/>
          </a:prstGeom>
        </p:spPr>
      </p:pic>
    </p:spTree>
    <p:extLst>
      <p:ext uri="{BB962C8B-B14F-4D97-AF65-F5344CB8AC3E}">
        <p14:creationId xmlns:p14="http://schemas.microsoft.com/office/powerpoint/2010/main" val="312822200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911424" y="548680"/>
            <a:ext cx="8856984" cy="8125301"/>
          </a:xfrm>
          <a:prstGeom prst="rect">
            <a:avLst/>
          </a:prstGeom>
          <a:noFill/>
        </p:spPr>
        <p:txBody>
          <a:bodyPr wrap="square" rtlCol="0">
            <a:spAutoFit/>
          </a:bodyPr>
          <a:lstStyle/>
          <a:p>
            <a:r>
              <a:rPr lang="fr-FR" dirty="0">
                <a:solidFill>
                  <a:schemeClr val="accent3">
                    <a:lumMod val="75000"/>
                  </a:schemeClr>
                </a:solidFill>
                <a:latin typeface="Arial" panose="020B0604020202020204" pitchFamily="34" charset="0"/>
                <a:cs typeface="Arial" panose="020B0604020202020204" pitchFamily="34" charset="0"/>
              </a:rPr>
              <a:t>C’est un élève : </a:t>
            </a:r>
          </a:p>
          <a:p>
            <a:endParaRPr lang="fr-FR" dirty="0">
              <a:solidFill>
                <a:schemeClr val="accent3">
                  <a:lumMod val="75000"/>
                </a:schemeClr>
              </a:solidFill>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Qui n’aime pas la répétition</a:t>
            </a:r>
          </a:p>
          <a:p>
            <a:endParaRPr lang="fr-FR"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Qui travaille peu ou pas </a:t>
            </a:r>
          </a:p>
          <a:p>
            <a:endParaRPr lang="fr-FR"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Qui discute les détails, élabore</a:t>
            </a:r>
          </a:p>
          <a:p>
            <a:endParaRPr lang="fr-FR"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Qui a des difficultés avec l’écriture</a:t>
            </a:r>
          </a:p>
          <a:p>
            <a:endParaRPr lang="fr-FR"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Qui synthétise trop </a:t>
            </a:r>
          </a:p>
          <a:p>
            <a:endParaRPr lang="fr-FR"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Qui n’a pas accès à </a:t>
            </a:r>
            <a:r>
              <a:rPr lang="fr-FR" dirty="0" smtClean="0">
                <a:latin typeface="Arial" panose="020B0604020202020204" pitchFamily="34" charset="0"/>
                <a:cs typeface="Arial" panose="020B0604020202020204" pitchFamily="34" charset="0"/>
              </a:rPr>
              <a:t>l’implicite</a:t>
            </a:r>
            <a:endParaRPr lang="fr-FR" dirty="0">
              <a:latin typeface="Arial" panose="020B0604020202020204" pitchFamily="34" charset="0"/>
              <a:cs typeface="Arial" panose="020B0604020202020204" pitchFamily="34" charset="0"/>
            </a:endParaRPr>
          </a:p>
          <a:p>
            <a:endParaRPr lang="fr-FR"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Qui peut refuser un travail  proposé s’il n’en voit pas l’intérêt </a:t>
            </a:r>
          </a:p>
          <a:p>
            <a:endParaRPr lang="fr-FR"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Qui n’a pas de méthode, qui se perd dans ses associations d’idées, il est confus</a:t>
            </a:r>
          </a:p>
          <a:p>
            <a:endParaRPr lang="fr-FR" dirty="0">
              <a:latin typeface="Arial" panose="020B0604020202020204" pitchFamily="34" charset="0"/>
              <a:cs typeface="Arial" panose="020B0604020202020204" pitchFamily="34" charset="0"/>
            </a:endParaRPr>
          </a:p>
          <a:p>
            <a:r>
              <a:rPr lang="fr-FR" dirty="0">
                <a:solidFill>
                  <a:schemeClr val="accent1">
                    <a:lumMod val="50000"/>
                  </a:schemeClr>
                </a:solidFill>
                <a:latin typeface="Arial" panose="020B0604020202020204" pitchFamily="34" charset="0"/>
                <a:cs typeface="Arial" panose="020B0604020202020204" pitchFamily="34" charset="0"/>
              </a:rPr>
              <a:t>Qui ne parvient pas à avoir une vision  d’ensemble de la notion abordée </a:t>
            </a:r>
          </a:p>
          <a:p>
            <a:endParaRPr lang="fr-FR" dirty="0"/>
          </a:p>
          <a:p>
            <a:r>
              <a:rPr lang="fr-FR" dirty="0"/>
              <a:t>  </a:t>
            </a:r>
          </a:p>
          <a:p>
            <a:endParaRPr lang="fr-FR" dirty="0"/>
          </a:p>
          <a:p>
            <a:endParaRPr lang="fr-FR" dirty="0"/>
          </a:p>
          <a:p>
            <a:endParaRPr lang="fr-FR" dirty="0"/>
          </a:p>
          <a:p>
            <a:endParaRPr lang="fr-FR" dirty="0"/>
          </a:p>
          <a:p>
            <a:endParaRPr lang="fr-FR" dirty="0"/>
          </a:p>
          <a:p>
            <a:endParaRPr lang="fr-FR" dirty="0"/>
          </a:p>
          <a:p>
            <a:endParaRPr lang="fr-FR" dirty="0"/>
          </a:p>
        </p:txBody>
      </p:sp>
      <p:pic>
        <p:nvPicPr>
          <p:cNvPr id="2" name="Image 1"/>
          <p:cNvPicPr>
            <a:picLocks noChangeAspect="1"/>
          </p:cNvPicPr>
          <p:nvPr/>
        </p:nvPicPr>
        <p:blipFill>
          <a:blip r:embed="rId3">
            <a:clrChange>
              <a:clrFrom>
                <a:srgbClr val="FFFFFF"/>
              </a:clrFrom>
              <a:clrTo>
                <a:srgbClr val="FFFFFF">
                  <a:alpha val="0"/>
                </a:srgbClr>
              </a:clrTo>
            </a:clrChange>
          </a:blip>
          <a:stretch>
            <a:fillRect/>
          </a:stretch>
        </p:blipFill>
        <p:spPr>
          <a:xfrm>
            <a:off x="9336360" y="813426"/>
            <a:ext cx="1067401" cy="1067401"/>
          </a:xfrm>
          <a:prstGeom prst="rect">
            <a:avLst/>
          </a:prstGeom>
        </p:spPr>
      </p:pic>
      <p:pic>
        <p:nvPicPr>
          <p:cNvPr id="7" name="Image 6"/>
          <p:cNvPicPr>
            <a:picLocks noChangeAspect="1"/>
          </p:cNvPicPr>
          <p:nvPr/>
        </p:nvPicPr>
        <p:blipFill>
          <a:blip r:embed="rId4">
            <a:clrChange>
              <a:clrFrom>
                <a:srgbClr val="F7FCF6"/>
              </a:clrFrom>
              <a:clrTo>
                <a:srgbClr val="F7FCF6">
                  <a:alpha val="0"/>
                </a:srgbClr>
              </a:clrTo>
            </a:clrChange>
          </a:blip>
          <a:stretch>
            <a:fillRect/>
          </a:stretch>
        </p:blipFill>
        <p:spPr>
          <a:xfrm>
            <a:off x="6888088" y="286321"/>
            <a:ext cx="1279029" cy="1279029"/>
          </a:xfrm>
          <a:prstGeom prst="rect">
            <a:avLst/>
          </a:prstGeom>
        </p:spPr>
      </p:pic>
      <p:sp>
        <p:nvSpPr>
          <p:cNvPr id="8" name="Rectangle 7"/>
          <p:cNvSpPr/>
          <p:nvPr/>
        </p:nvSpPr>
        <p:spPr>
          <a:xfrm>
            <a:off x="4689822" y="196848"/>
            <a:ext cx="2056696" cy="711871"/>
          </a:xfrm>
          <a:prstGeom prst="wedgeRectCallout">
            <a:avLst>
              <a:gd name="adj1" fmla="val 75601"/>
              <a:gd name="adj2" fmla="val 75914"/>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1400" dirty="0" smtClean="0"/>
              <a:t>Julie vient conjuguer le verbe réussir au présent !</a:t>
            </a:r>
            <a:endParaRPr lang="fr-FR" sz="1400" dirty="0"/>
          </a:p>
        </p:txBody>
      </p:sp>
      <p:sp>
        <p:nvSpPr>
          <p:cNvPr id="9" name="Pensées 8"/>
          <p:cNvSpPr/>
          <p:nvPr/>
        </p:nvSpPr>
        <p:spPr>
          <a:xfrm>
            <a:off x="10421975" y="405240"/>
            <a:ext cx="1547748" cy="804766"/>
          </a:xfrm>
          <a:prstGeom prst="cloudCallout">
            <a:avLst>
              <a:gd name="adj1" fmla="val -51621"/>
              <a:gd name="adj2" fmla="val 72102"/>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dirty="0" smtClean="0"/>
              <a:t>Encore!!!!</a:t>
            </a:r>
            <a:endParaRPr lang="fr-FR" dirty="0"/>
          </a:p>
        </p:txBody>
      </p:sp>
      <p:pic>
        <p:nvPicPr>
          <p:cNvPr id="10" name="Image 9"/>
          <p:cNvPicPr>
            <a:picLocks noChangeAspect="1"/>
          </p:cNvPicPr>
          <p:nvPr/>
        </p:nvPicPr>
        <p:blipFill>
          <a:blip r:embed="rId5"/>
          <a:stretch>
            <a:fillRect/>
          </a:stretch>
        </p:blipFill>
        <p:spPr>
          <a:xfrm>
            <a:off x="7527602" y="3331059"/>
            <a:ext cx="1280271" cy="1280271"/>
          </a:xfrm>
          <a:prstGeom prst="rect">
            <a:avLst/>
          </a:prstGeom>
        </p:spPr>
      </p:pic>
      <p:sp>
        <p:nvSpPr>
          <p:cNvPr id="3" name="Espace réservé du pied de page 2"/>
          <p:cNvSpPr>
            <a:spLocks noGrp="1"/>
          </p:cNvSpPr>
          <p:nvPr>
            <p:ph type="ftr" sz="quarter" idx="11"/>
          </p:nvPr>
        </p:nvSpPr>
        <p:spPr>
          <a:xfrm>
            <a:off x="0" y="6629400"/>
            <a:ext cx="5943600" cy="228600"/>
          </a:xfrm>
        </p:spPr>
        <p:txBody>
          <a:bodyPr/>
          <a:lstStyle/>
          <a:p>
            <a:r>
              <a:rPr lang="fr-FR" smtClean="0">
                <a:solidFill>
                  <a:srgbClr val="9A5315"/>
                </a:solidFill>
              </a:rPr>
              <a:t>JF. LAURENT</a:t>
            </a:r>
            <a:endParaRPr lang="fr-FR" dirty="0">
              <a:solidFill>
                <a:srgbClr val="9A5315"/>
              </a:solidFill>
            </a:endParaRPr>
          </a:p>
        </p:txBody>
      </p:sp>
      <p:pic>
        <p:nvPicPr>
          <p:cNvPr id="13" name="Imag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34625" y="6561626"/>
            <a:ext cx="1857375" cy="266700"/>
          </a:xfrm>
          <a:prstGeom prst="rect">
            <a:avLst/>
          </a:prstGeom>
        </p:spPr>
      </p:pic>
    </p:spTree>
    <p:extLst>
      <p:ext uri="{BB962C8B-B14F-4D97-AF65-F5344CB8AC3E}">
        <p14:creationId xmlns:p14="http://schemas.microsoft.com/office/powerpoint/2010/main" val="97568734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338234" y="43635"/>
            <a:ext cx="11853766" cy="72764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900" dirty="0">
                <a:solidFill>
                  <a:schemeClr val="accent1">
                    <a:lumMod val="75000"/>
                  </a:schemeClr>
                </a:solidFill>
                <a:latin typeface="Arial" panose="020B0604020202020204" pitchFamily="34" charset="0"/>
                <a:cs typeface="Arial" panose="020B0604020202020204" pitchFamily="34" charset="0"/>
              </a:rPr>
              <a:t>Scolarité : points de vigilance et obstacles possibles</a:t>
            </a:r>
          </a:p>
        </p:txBody>
      </p:sp>
      <p:cxnSp>
        <p:nvCxnSpPr>
          <p:cNvPr id="8" name="Connecteur droit 11"/>
          <p:cNvCxnSpPr/>
          <p:nvPr/>
        </p:nvCxnSpPr>
        <p:spPr>
          <a:xfrm>
            <a:off x="453815" y="682563"/>
            <a:ext cx="11379018" cy="0"/>
          </a:xfrm>
          <a:prstGeom prst="line">
            <a:avLst/>
          </a:prstGeom>
          <a:ln w="38100" cap="rnd" cmpd="thinThick">
            <a:solidFill>
              <a:schemeClr val="accent1">
                <a:lumMod val="75000"/>
              </a:schemeClr>
            </a:solidFill>
          </a:ln>
        </p:spPr>
        <p:style>
          <a:lnRef idx="3">
            <a:schemeClr val="accent5"/>
          </a:lnRef>
          <a:fillRef idx="0">
            <a:schemeClr val="accent5"/>
          </a:fillRef>
          <a:effectRef idx="2">
            <a:schemeClr val="accent5"/>
          </a:effectRef>
          <a:fontRef idx="minor">
            <a:schemeClr val="tx1"/>
          </a:fontRef>
        </p:style>
      </p:cxnSp>
      <p:sp>
        <p:nvSpPr>
          <p:cNvPr id="4" name="Rectangle 3"/>
          <p:cNvSpPr/>
          <p:nvPr/>
        </p:nvSpPr>
        <p:spPr>
          <a:xfrm>
            <a:off x="338234" y="746565"/>
            <a:ext cx="11806712" cy="646331"/>
          </a:xfrm>
          <a:prstGeom prst="rect">
            <a:avLst/>
          </a:prstGeom>
        </p:spPr>
        <p:txBody>
          <a:bodyPr wrap="square">
            <a:spAutoFit/>
          </a:bodyPr>
          <a:lstStyle/>
          <a:p>
            <a:r>
              <a:rPr lang="fr-FR" dirty="0">
                <a:solidFill>
                  <a:schemeClr val="accent3">
                    <a:lumMod val="75000"/>
                  </a:schemeClr>
                </a:solidFill>
                <a:latin typeface="Arial" panose="020B0604020202020204" pitchFamily="34" charset="0"/>
                <a:cs typeface="Arial" panose="020B0604020202020204" pitchFamily="34" charset="0"/>
              </a:rPr>
              <a:t>La </a:t>
            </a:r>
            <a:r>
              <a:rPr lang="fr-FR" b="1" dirty="0">
                <a:solidFill>
                  <a:schemeClr val="accent3">
                    <a:lumMod val="75000"/>
                  </a:schemeClr>
                </a:solidFill>
                <a:latin typeface="Arial" panose="020B0604020202020204" pitchFamily="34" charset="0"/>
                <a:cs typeface="Arial" panose="020B0604020202020204" pitchFamily="34" charset="0"/>
              </a:rPr>
              <a:t>précocité n'est ni un trouble, ni une pathologie mais un mode de fonctionnement </a:t>
            </a:r>
            <a:r>
              <a:rPr lang="fr-FR" dirty="0">
                <a:solidFill>
                  <a:schemeClr val="accent3">
                    <a:lumMod val="75000"/>
                  </a:schemeClr>
                </a:solidFill>
                <a:latin typeface="Arial" panose="020B0604020202020204" pitchFamily="34" charset="0"/>
                <a:cs typeface="Arial" panose="020B0604020202020204" pitchFamily="34" charset="0"/>
              </a:rPr>
              <a:t>spécifique. Connaître ces «écueils» sources de difficultés scolaires permet de mieux accompagner les EIP dans leurs apprentissages</a:t>
            </a:r>
            <a:r>
              <a:rPr lang="fr-FR" dirty="0">
                <a:latin typeface="Arial" panose="020B0604020202020204" pitchFamily="34" charset="0"/>
                <a:cs typeface="Arial" panose="020B0604020202020204" pitchFamily="34" charset="0"/>
              </a:rPr>
              <a:t>.</a:t>
            </a:r>
          </a:p>
        </p:txBody>
      </p:sp>
      <p:sp>
        <p:nvSpPr>
          <p:cNvPr id="2" name="Rectangle 1"/>
          <p:cNvSpPr/>
          <p:nvPr/>
        </p:nvSpPr>
        <p:spPr>
          <a:xfrm rot="20858086">
            <a:off x="9506" y="1621215"/>
            <a:ext cx="2683423" cy="1200329"/>
          </a:xfrm>
          <a:prstGeom prst="rect">
            <a:avLst/>
          </a:prstGeom>
        </p:spPr>
        <p:txBody>
          <a:bodyPr wrap="square">
            <a:spAutoFit/>
          </a:bodyPr>
          <a:lstStyle/>
          <a:p>
            <a:pPr algn="ctr"/>
            <a:r>
              <a:rPr lang="fr-FR" sz="2400" b="1" dirty="0">
                <a:solidFill>
                  <a:schemeClr val="accent1">
                    <a:lumMod val="75000"/>
                  </a:schemeClr>
                </a:solidFill>
                <a:cs typeface="Arial" panose="020B0604020202020204" pitchFamily="34" charset="0"/>
              </a:rPr>
              <a:t>Implicites, </a:t>
            </a:r>
          </a:p>
          <a:p>
            <a:pPr algn="ctr"/>
            <a:r>
              <a:rPr lang="fr-FR" sz="2400" b="1" dirty="0">
                <a:solidFill>
                  <a:schemeClr val="accent1">
                    <a:lumMod val="75000"/>
                  </a:schemeClr>
                </a:solidFill>
                <a:cs typeface="Arial" panose="020B0604020202020204" pitchFamily="34" charset="0"/>
              </a:rPr>
              <a:t>compréhension des consignes</a:t>
            </a:r>
          </a:p>
        </p:txBody>
      </p:sp>
      <p:sp>
        <p:nvSpPr>
          <p:cNvPr id="6" name="Rectangle 5"/>
          <p:cNvSpPr/>
          <p:nvPr/>
        </p:nvSpPr>
        <p:spPr>
          <a:xfrm rot="20858086">
            <a:off x="8215371" y="1643752"/>
            <a:ext cx="3571390" cy="1631216"/>
          </a:xfrm>
          <a:prstGeom prst="rect">
            <a:avLst/>
          </a:prstGeom>
        </p:spPr>
        <p:txBody>
          <a:bodyPr wrap="square">
            <a:spAutoFit/>
          </a:bodyPr>
          <a:lstStyle/>
          <a:p>
            <a:pPr algn="ctr"/>
            <a:r>
              <a:rPr lang="fr-FR" sz="2400" b="1" dirty="0">
                <a:solidFill>
                  <a:schemeClr val="accent6">
                    <a:lumMod val="75000"/>
                  </a:schemeClr>
                </a:solidFill>
                <a:cs typeface="Arial" panose="020B0604020202020204" pitchFamily="34" charset="0"/>
              </a:rPr>
              <a:t>Efforts</a:t>
            </a:r>
          </a:p>
          <a:p>
            <a:pPr algn="ctr"/>
            <a:endParaRPr lang="fr-FR" sz="400" b="1" dirty="0">
              <a:solidFill>
                <a:schemeClr val="accent6">
                  <a:lumMod val="75000"/>
                </a:schemeClr>
              </a:solidFill>
              <a:cs typeface="Arial" panose="020B0604020202020204" pitchFamily="34" charset="0"/>
            </a:endParaRPr>
          </a:p>
          <a:p>
            <a:pPr algn="ctr"/>
            <a:r>
              <a:rPr lang="fr-FR" sz="2400" b="1" dirty="0">
                <a:solidFill>
                  <a:schemeClr val="accent6">
                    <a:lumMod val="75000"/>
                  </a:schemeClr>
                </a:solidFill>
                <a:cs typeface="Arial" panose="020B0604020202020204" pitchFamily="34" charset="0"/>
              </a:rPr>
              <a:t>Désir savoir et comprendre, </a:t>
            </a:r>
          </a:p>
          <a:p>
            <a:pPr algn="ctr"/>
            <a:r>
              <a:rPr lang="fr-FR" sz="2400" b="1" dirty="0">
                <a:solidFill>
                  <a:schemeClr val="accent6">
                    <a:lumMod val="75000"/>
                  </a:schemeClr>
                </a:solidFill>
                <a:cs typeface="Arial" panose="020B0604020202020204" pitchFamily="34" charset="0"/>
              </a:rPr>
              <a:t>pas apprendre </a:t>
            </a:r>
            <a:r>
              <a:rPr lang="fr-FR" sz="2400" dirty="0">
                <a:solidFill>
                  <a:schemeClr val="accent6">
                    <a:lumMod val="75000"/>
                  </a:schemeClr>
                </a:solidFill>
                <a:cs typeface="Arial" panose="020B0604020202020204" pitchFamily="34" charset="0"/>
              </a:rPr>
              <a:t>(par cœur)</a:t>
            </a:r>
          </a:p>
        </p:txBody>
      </p:sp>
      <p:sp>
        <p:nvSpPr>
          <p:cNvPr id="9" name="Rectangle 8"/>
          <p:cNvSpPr/>
          <p:nvPr/>
        </p:nvSpPr>
        <p:spPr>
          <a:xfrm>
            <a:off x="-39449" y="3325593"/>
            <a:ext cx="2683423" cy="461665"/>
          </a:xfrm>
          <a:prstGeom prst="rect">
            <a:avLst/>
          </a:prstGeom>
        </p:spPr>
        <p:txBody>
          <a:bodyPr wrap="square">
            <a:spAutoFit/>
          </a:bodyPr>
          <a:lstStyle/>
          <a:p>
            <a:pPr algn="ctr"/>
            <a:r>
              <a:rPr lang="fr-FR" sz="2400" b="1" dirty="0" err="1">
                <a:solidFill>
                  <a:schemeClr val="accent2">
                    <a:lumMod val="75000"/>
                  </a:schemeClr>
                </a:solidFill>
                <a:cs typeface="Arial" panose="020B0604020202020204" pitchFamily="34" charset="0"/>
              </a:rPr>
              <a:t>Dys</a:t>
            </a:r>
            <a:r>
              <a:rPr lang="fr-FR" sz="2400" b="1" dirty="0">
                <a:solidFill>
                  <a:schemeClr val="accent2">
                    <a:lumMod val="75000"/>
                  </a:schemeClr>
                </a:solidFill>
                <a:cs typeface="Arial" panose="020B0604020202020204" pitchFamily="34" charset="0"/>
              </a:rPr>
              <a:t>-synchronies</a:t>
            </a:r>
          </a:p>
        </p:txBody>
      </p:sp>
      <p:sp>
        <p:nvSpPr>
          <p:cNvPr id="10" name="Rectangle 9"/>
          <p:cNvSpPr/>
          <p:nvPr/>
        </p:nvSpPr>
        <p:spPr>
          <a:xfrm>
            <a:off x="5806881" y="1682445"/>
            <a:ext cx="2892655" cy="830997"/>
          </a:xfrm>
          <a:prstGeom prst="rect">
            <a:avLst/>
          </a:prstGeom>
        </p:spPr>
        <p:txBody>
          <a:bodyPr wrap="square">
            <a:spAutoFit/>
          </a:bodyPr>
          <a:lstStyle/>
          <a:p>
            <a:pPr algn="ctr"/>
            <a:r>
              <a:rPr lang="fr-FR" sz="2400" b="1" dirty="0">
                <a:solidFill>
                  <a:schemeClr val="accent1">
                    <a:lumMod val="75000"/>
                  </a:schemeClr>
                </a:solidFill>
                <a:cs typeface="Arial" panose="020B0604020202020204" pitchFamily="34" charset="0"/>
              </a:rPr>
              <a:t>Ennui / motivation</a:t>
            </a:r>
          </a:p>
          <a:p>
            <a:pPr algn="ctr"/>
            <a:r>
              <a:rPr lang="fr-FR" sz="2400" b="1" dirty="0">
                <a:solidFill>
                  <a:schemeClr val="accent1">
                    <a:lumMod val="75000"/>
                  </a:schemeClr>
                </a:solidFill>
                <a:cs typeface="Arial" panose="020B0604020202020204" pitchFamily="34" charset="0"/>
              </a:rPr>
              <a:t>Déteste la répétition</a:t>
            </a:r>
          </a:p>
        </p:txBody>
      </p:sp>
      <p:sp>
        <p:nvSpPr>
          <p:cNvPr id="3" name="Rectangle 2"/>
          <p:cNvSpPr/>
          <p:nvPr/>
        </p:nvSpPr>
        <p:spPr>
          <a:xfrm rot="712127">
            <a:off x="9618344" y="3741508"/>
            <a:ext cx="2559288" cy="1200329"/>
          </a:xfrm>
          <a:prstGeom prst="rect">
            <a:avLst/>
          </a:prstGeom>
        </p:spPr>
        <p:txBody>
          <a:bodyPr wrap="square">
            <a:spAutoFit/>
          </a:bodyPr>
          <a:lstStyle/>
          <a:p>
            <a:pPr algn="ctr"/>
            <a:r>
              <a:rPr lang="fr-FR" sz="2400" b="1" dirty="0">
                <a:solidFill>
                  <a:schemeClr val="accent2">
                    <a:lumMod val="75000"/>
                  </a:schemeClr>
                </a:solidFill>
                <a:cs typeface="Arial" panose="020B0604020202020204" pitchFamily="34" charset="0"/>
              </a:rPr>
              <a:t>Pensée intuitive difficulté à expliciter</a:t>
            </a:r>
          </a:p>
        </p:txBody>
      </p:sp>
      <p:sp>
        <p:nvSpPr>
          <p:cNvPr id="5" name="Rectangle 4"/>
          <p:cNvSpPr/>
          <p:nvPr/>
        </p:nvSpPr>
        <p:spPr>
          <a:xfrm rot="21167964">
            <a:off x="4562695" y="5553636"/>
            <a:ext cx="2832295" cy="1200329"/>
          </a:xfrm>
          <a:prstGeom prst="rect">
            <a:avLst/>
          </a:prstGeom>
        </p:spPr>
        <p:txBody>
          <a:bodyPr wrap="square">
            <a:spAutoFit/>
          </a:bodyPr>
          <a:lstStyle/>
          <a:p>
            <a:pPr algn="ctr"/>
            <a:r>
              <a:rPr lang="fr-FR" sz="2400" b="1" dirty="0">
                <a:solidFill>
                  <a:srgbClr val="CC3399"/>
                </a:solidFill>
              </a:rPr>
              <a:t>Décalage entre performance écrite et verbales</a:t>
            </a:r>
          </a:p>
        </p:txBody>
      </p:sp>
      <p:sp>
        <p:nvSpPr>
          <p:cNvPr id="11" name="Rectangle 10"/>
          <p:cNvSpPr/>
          <p:nvPr/>
        </p:nvSpPr>
        <p:spPr>
          <a:xfrm>
            <a:off x="8829797" y="5419636"/>
            <a:ext cx="3049971" cy="1200329"/>
          </a:xfrm>
          <a:prstGeom prst="rect">
            <a:avLst/>
          </a:prstGeom>
        </p:spPr>
        <p:txBody>
          <a:bodyPr wrap="square">
            <a:spAutoFit/>
          </a:bodyPr>
          <a:lstStyle/>
          <a:p>
            <a:pPr algn="ctr"/>
            <a:r>
              <a:rPr lang="fr-FR" sz="2400" b="1" dirty="0">
                <a:solidFill>
                  <a:srgbClr val="FF0000"/>
                </a:solidFill>
                <a:cs typeface="Arial" panose="020B0604020202020204" pitchFamily="34" charset="0"/>
              </a:rPr>
              <a:t>Perfectionnisme </a:t>
            </a:r>
          </a:p>
          <a:p>
            <a:pPr algn="ctr"/>
            <a:r>
              <a:rPr lang="fr-FR" sz="2400" b="1" dirty="0">
                <a:solidFill>
                  <a:srgbClr val="FF0000"/>
                </a:solidFill>
                <a:cs typeface="Arial" panose="020B0604020202020204" pitchFamily="34" charset="0"/>
              </a:rPr>
              <a:t>parfois invalidant et source de lenteur</a:t>
            </a:r>
          </a:p>
        </p:txBody>
      </p:sp>
      <p:sp>
        <p:nvSpPr>
          <p:cNvPr id="12" name="Rectangle 11"/>
          <p:cNvSpPr/>
          <p:nvPr/>
        </p:nvSpPr>
        <p:spPr>
          <a:xfrm>
            <a:off x="60050" y="5347792"/>
            <a:ext cx="2866377" cy="1200329"/>
          </a:xfrm>
          <a:prstGeom prst="rect">
            <a:avLst/>
          </a:prstGeom>
        </p:spPr>
        <p:txBody>
          <a:bodyPr wrap="square">
            <a:spAutoFit/>
          </a:bodyPr>
          <a:lstStyle/>
          <a:p>
            <a:pPr algn="ctr"/>
            <a:r>
              <a:rPr lang="fr-FR" sz="2400" b="1" dirty="0">
                <a:solidFill>
                  <a:schemeClr val="accent6">
                    <a:lumMod val="75000"/>
                  </a:schemeClr>
                </a:solidFill>
                <a:cs typeface="Arial" panose="020B0604020202020204" pitchFamily="34" charset="0"/>
              </a:rPr>
              <a:t>Besoin de sens pour accepter règles et consignes</a:t>
            </a:r>
          </a:p>
        </p:txBody>
      </p:sp>
      <p:sp>
        <p:nvSpPr>
          <p:cNvPr id="14" name="Rectangle 13"/>
          <p:cNvSpPr/>
          <p:nvPr/>
        </p:nvSpPr>
        <p:spPr>
          <a:xfrm rot="20944748">
            <a:off x="2917425" y="1740731"/>
            <a:ext cx="2683423" cy="1200329"/>
          </a:xfrm>
          <a:prstGeom prst="rect">
            <a:avLst/>
          </a:prstGeom>
        </p:spPr>
        <p:txBody>
          <a:bodyPr wrap="square">
            <a:spAutoFit/>
          </a:bodyPr>
          <a:lstStyle/>
          <a:p>
            <a:pPr algn="ctr"/>
            <a:r>
              <a:rPr lang="fr-FR" sz="2400" b="1" dirty="0">
                <a:solidFill>
                  <a:srgbClr val="CC3399"/>
                </a:solidFill>
              </a:rPr>
              <a:t>Métacognition</a:t>
            </a:r>
          </a:p>
          <a:p>
            <a:pPr algn="ctr"/>
            <a:r>
              <a:rPr lang="fr-FR" sz="2400" b="1" dirty="0">
                <a:solidFill>
                  <a:srgbClr val="CC3399"/>
                </a:solidFill>
              </a:rPr>
              <a:t>Mésestime de soi</a:t>
            </a:r>
          </a:p>
          <a:p>
            <a:pPr algn="ctr"/>
            <a:r>
              <a:rPr lang="fr-FR" sz="2400" b="1" dirty="0">
                <a:solidFill>
                  <a:srgbClr val="CC3399"/>
                </a:solidFill>
              </a:rPr>
              <a:t>Pygmalion négatif</a:t>
            </a:r>
          </a:p>
        </p:txBody>
      </p:sp>
      <p:sp>
        <p:nvSpPr>
          <p:cNvPr id="15" name="Rectangle 14"/>
          <p:cNvSpPr/>
          <p:nvPr/>
        </p:nvSpPr>
        <p:spPr>
          <a:xfrm rot="21424003">
            <a:off x="615944" y="4105950"/>
            <a:ext cx="2892655" cy="830997"/>
          </a:xfrm>
          <a:prstGeom prst="rect">
            <a:avLst/>
          </a:prstGeom>
        </p:spPr>
        <p:txBody>
          <a:bodyPr wrap="square">
            <a:spAutoFit/>
          </a:bodyPr>
          <a:lstStyle/>
          <a:p>
            <a:pPr algn="ctr"/>
            <a:r>
              <a:rPr lang="fr-FR" sz="2400" b="1" dirty="0">
                <a:solidFill>
                  <a:srgbClr val="FF0000"/>
                </a:solidFill>
                <a:cs typeface="Arial" panose="020B0604020202020204" pitchFamily="34" charset="0"/>
              </a:rPr>
              <a:t>Arborescence : trier et organiser les idées</a:t>
            </a:r>
          </a:p>
        </p:txBody>
      </p:sp>
      <p:sp>
        <p:nvSpPr>
          <p:cNvPr id="16" name="Rectangle 15"/>
          <p:cNvSpPr/>
          <p:nvPr/>
        </p:nvSpPr>
        <p:spPr>
          <a:xfrm>
            <a:off x="4958679" y="3461511"/>
            <a:ext cx="2450876" cy="1384995"/>
          </a:xfrm>
          <a:prstGeom prst="rect">
            <a:avLst/>
          </a:prstGeom>
        </p:spPr>
        <p:txBody>
          <a:bodyPr wrap="square">
            <a:spAutoFit/>
          </a:bodyPr>
          <a:lstStyle/>
          <a:p>
            <a:pPr algn="ctr"/>
            <a:r>
              <a:rPr lang="fr-FR" sz="2800" b="1" dirty="0">
                <a:solidFill>
                  <a:srgbClr val="FF0000"/>
                </a:solidFill>
              </a:rPr>
              <a:t>Réponses inadaptées</a:t>
            </a:r>
          </a:p>
          <a:p>
            <a:pPr algn="ctr"/>
            <a:r>
              <a:rPr lang="fr-FR" sz="2800" b="1" dirty="0">
                <a:solidFill>
                  <a:srgbClr val="FF0000"/>
                </a:solidFill>
              </a:rPr>
              <a:t>de l’entourage</a:t>
            </a:r>
          </a:p>
        </p:txBody>
      </p:sp>
      <p:sp>
        <p:nvSpPr>
          <p:cNvPr id="20" name="Espace réservé du pied de page 2"/>
          <p:cNvSpPr>
            <a:spLocks noGrp="1"/>
          </p:cNvSpPr>
          <p:nvPr>
            <p:ph type="ftr" sz="quarter" idx="11"/>
          </p:nvPr>
        </p:nvSpPr>
        <p:spPr>
          <a:xfrm>
            <a:off x="2564829" y="6591428"/>
            <a:ext cx="5943600" cy="228600"/>
          </a:xfrm>
        </p:spPr>
        <p:txBody>
          <a:bodyPr/>
          <a:lstStyle/>
          <a:p>
            <a:r>
              <a:rPr lang="fr-FR" smtClean="0">
                <a:solidFill>
                  <a:srgbClr val="9A5315"/>
                </a:solidFill>
              </a:rPr>
              <a:t>JF. LAURENT</a:t>
            </a:r>
            <a:endParaRPr lang="fr-FR" dirty="0">
              <a:solidFill>
                <a:srgbClr val="9A5315"/>
              </a:solidFill>
            </a:endParaRPr>
          </a:p>
        </p:txBody>
      </p:sp>
      <p:sp>
        <p:nvSpPr>
          <p:cNvPr id="18" name="Rectangle 17"/>
          <p:cNvSpPr/>
          <p:nvPr/>
        </p:nvSpPr>
        <p:spPr>
          <a:xfrm>
            <a:off x="2643974" y="5190185"/>
            <a:ext cx="2892655" cy="461665"/>
          </a:xfrm>
          <a:prstGeom prst="rect">
            <a:avLst/>
          </a:prstGeom>
        </p:spPr>
        <p:txBody>
          <a:bodyPr wrap="square">
            <a:spAutoFit/>
          </a:bodyPr>
          <a:lstStyle/>
          <a:p>
            <a:pPr algn="ctr"/>
            <a:r>
              <a:rPr lang="fr-FR" sz="2400" b="1" dirty="0">
                <a:solidFill>
                  <a:schemeClr val="accent3">
                    <a:lumMod val="75000"/>
                  </a:schemeClr>
                </a:solidFill>
                <a:cs typeface="Arial" panose="020B0604020202020204" pitchFamily="34" charset="0"/>
              </a:rPr>
              <a:t>Procrastination</a:t>
            </a:r>
          </a:p>
        </p:txBody>
      </p:sp>
      <p:sp>
        <p:nvSpPr>
          <p:cNvPr id="19" name="Rectangle 18"/>
          <p:cNvSpPr/>
          <p:nvPr/>
        </p:nvSpPr>
        <p:spPr>
          <a:xfrm>
            <a:off x="7253208" y="4240734"/>
            <a:ext cx="1905105" cy="461665"/>
          </a:xfrm>
          <a:prstGeom prst="rect">
            <a:avLst/>
          </a:prstGeom>
        </p:spPr>
        <p:txBody>
          <a:bodyPr wrap="square">
            <a:spAutoFit/>
          </a:bodyPr>
          <a:lstStyle/>
          <a:p>
            <a:pPr algn="ctr"/>
            <a:r>
              <a:rPr lang="fr-FR" sz="2400" b="1" dirty="0">
                <a:solidFill>
                  <a:schemeClr val="accent3">
                    <a:lumMod val="75000"/>
                  </a:schemeClr>
                </a:solidFill>
                <a:cs typeface="Arial" panose="020B0604020202020204" pitchFamily="34" charset="0"/>
              </a:rPr>
              <a:t>Fatigabilité</a:t>
            </a:r>
          </a:p>
        </p:txBody>
      </p:sp>
      <p:pic>
        <p:nvPicPr>
          <p:cNvPr id="22" name="Imag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36428" y="6602185"/>
            <a:ext cx="1857375" cy="266700"/>
          </a:xfrm>
          <a:prstGeom prst="rect">
            <a:avLst/>
          </a:prstGeom>
        </p:spPr>
      </p:pic>
    </p:spTree>
    <p:extLst>
      <p:ext uri="{BB962C8B-B14F-4D97-AF65-F5344CB8AC3E}">
        <p14:creationId xmlns:p14="http://schemas.microsoft.com/office/powerpoint/2010/main" val="90732758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avec flèche 19"/>
          <p:cNvCxnSpPr/>
          <p:nvPr/>
        </p:nvCxnSpPr>
        <p:spPr>
          <a:xfrm>
            <a:off x="5231904" y="3068960"/>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 name="AutoShape 2" descr="data:image/jpeg;base64,/9j/4AAQSkZJRgABAQAAAQABAAD/2wCEAAkGBw8QEBAQDxIQDw8QEBAUDxAPDxAPDg0QFBEWFxQVFBQYHCggGBolGxYUIjEiJTUsLi8uFx8zODQtNygtLysBCgoKDg0OGxAQGzQmICQsLCw3LzIsLCwsNCwsLCwsLCwsLCwtLCw0MDctLC4sLCwsLCwsLCw0LCwsLCwsLCwsN//AABEIAOEA4QMBEQACEQEDEQH/xAAcAAEAAQUBAQAAAAAAAAAAAAAAAQIDBQYHBAj/xABFEAABAwIDBAcEBwUFCQAAAAABAAIDBBEFEiEGMUFRBxMiYXGBkRQyQqEjUmJykrHBFYKTstEzQ3Oi4RYkRFNjs8Lw8f/EABsBAQACAwEBAAAAAAAAAAAAAAADBAECBQYH/8QANREBAAIBAgQDBgYCAQUBAAAAAAECAwQRBRIhMUFRoSJhcYGR4RMUscHR8AYy8SNCUmKyFf/aAAwDAQACEQMRAD8A7igICAgICAgICAgICAgICAgICAgICAgICAgICAgICAgICAgICAgIIc4DU6AbydwCDWsV29wynJaZxK8fDADL5Zh2QfNQW1GOvi6mDg+syxvFNo9/T07+jAy9LdJ8NPUuH2uqaf5iovzlfJfr/jefxvHr/EJi6WqP44Klv3RE7/yCRrK+MMW/xvP4Xr6/wzWH9IWFzEDr+qceE7HRj8RGX5qWupxz4qWXgusx9eTf4Tv6d/RssE7JGh8bmvYdzmODmnwIU0TE9nMtS1J2tG0riy1EBAQEBAQEBAQEBAQEBAQEBAQEBAQYHavaqnw+PNKc8rv7KFpGeQ8/st5k/PcosuauOOq/oOH5dZbavSI7z4R9/c4vtJtbWV7j1ryyG/ZgjJbEBwzfXPefKy5mTNbJ3e10fDsGlj2I6+c9/t8mBUS8ICMiD2YZilRSuz08skLuOR1mu+83c7zW1b2rO8SgzafFnry5KxLpey3Si1xbFiDQwmwFRGOwT/1GfD4jTuCvYtXv0v8AV5rXf4/NYm+nnf8A9Z7/ACn9p+sulRSNe0OaQ5rgC1zSC1wO4gjeFdid3mZiaztPdWjAgICAgICAgICAgICAgICAgICDA7YbSxYdAZHWdK64givrI/v5NGlz/UKLLljHXdf4foL6zJyx0rHefL7+X8OB4niMtTK+edxfI83JO4DgAOAHALk2tNp3l77DhphpGOkbRDyrVKICAgICAg27YTbSSgeIpS59G49pu90BJ1fH3c28fHfYwZ5xztPZx+KcLrq689Ol49fdP7T+zuVPOyRjXxuD2PaHMc03a5pFwQV1IneN4eHtS1LTW0bTC4stRAQEBAQEBAQEBAQEBAQEBB4MbxWKkgfPKeywaAe89x91re8laZLxSvNKxpNLk1OWMWPvPpHjMvn/AGmxuWtqHTSnuY0HsxtG5re4fM3PFci95vPNL6FptLj0uOMWPtHj5z5sStU4sMiCzPVMZ7xseW8reuO1uytm1eHD/vLz/tWL7XopPy91T/8AWwe/6PTT1LJNGG55cfRaWx2r3haxazDl6Vt+y6o1pKAg6R0S7UGN/sEx+jkJNMSfck3uZ4O1I7781d0uXaeSXm+PaDnr+Zp3jv8ADz+X6fB1xdB5EQEBAQEBAQEBAQEBAQEBAQcY6UdoDPUmBh+hpSW6HR8+558vd8nc1y9Vk5r8sdo/V7rgWjjBp/xbR7V//nw+vf6NBVd1xAQemkwPEKvs0VNLNzkADIm93WPIbfuurODDNus9nG4nxKuD/p1n2v0VzdFeO2zeyhxO8Cppi4f59fJXeSYeZnVUmd5lrGL4FWUjstVTzQEmwMkbmsefsu3O8isTGySt627S8cbTf8u5apYZ6inc4WfqeDuJ7nc/FVsuKJ6w7Wi11q+xknp+j0qq7ggqikc1zXNJa5pDmuGha4G4I807dmLRFomJ7S+jtlsXFZSQVA3vZ2wPhkacrx4ZgfKy7GK/PWJfOdbpp0+e2Lynp8PD0ZVSKogICAgICAgICAgICAgIMftBiPstLPUaXiic5oO5z7dgebrDzWmS3LWbLGkwfj56YvOYj5ePo+Y8QxYB5Bu83Je6+uYm537zzXMphm0by9xqeJUxX/DrG8R6e6EQ1kbtzhfkdD81i2K0N8Wvw5PHb4r6iXInfs9uDYa+qqIaaP3pnht9+Ru9zrdzQT5Lelee0VQ6rURgw2yz4R/x6vpHD6KOCKOGIZY4mNawcgBbU8T3rsRERG0PnOTJbJeb27z1ehZaLNXSxzMdHKxksbxZ7JGh7HDkWnQoROziXSP0bNo71dED7KT9NDcuNKSdHNO8x8NdW9492C9dusOppM8X9i3dowswKKXRrCqCTNfuKp5Y2s9Bosk2x7T4LijWxB1voUryYqqnP93IyRvhI0tIHmweqv6O3SYeT/yPFtkpk84mPp/y6WrrzYgICAgICAgICAgICAgIMFtpgUlfRyUscwp3PLDnLOsFmuDrWuLaga8FpekWjaVjTai2DJ+JXv19ejgmPdF+LUlz1PtUY+OlJlP8Owf8io5pMLtNVjt7mmSMLSWuBa5ps5rgQ5p5EHctViJiey5DVPZ7riByOo9CtJpFu8JcefJj/wBZ2dx6GtmKhl8Qq2CPPHlpmEESFriCZSD7oIFhzBJ3WvvhwRWeZW4jxO+fHGGfPfd1ZWXGEBBbnhbIxzHgOY9pa9pFw5rhYgjkQjMTMTvD5d2qw11JWVFKSSIZXBpJ1MZ7UZPflLVSv0nZ6fBb8SkX820bE9HlVWME0p9mp32LHOaXSyt5sZpofrHyBWsYJydZ6Q2txXHpN61jmt6fOf2dFpOjTC2Cz2zTHi58zmk+TMoU8aXHDnZOO6u07xMR8I/ndbr+jHDZB9EZoHcC2TrG+Yfe/kQsW0mOe3Rti4/qqz7W1vlt+mzzbBbLVWHYhM15EtPLTOyTMBDXPbKyzXN+F1i429CbFa4MNsd537bJeJ8Qw6zS1mvS0W7e6Yn6ujK28+ICAgICAgICAgICAgICAgIMXjWztFWjLV08U+lg57B1jR9l47TfIrExEtq3tXtLVcO6JcLgqm1LRK9rNWU8rxJA1+ljqMxA5OJ1WvJG6W2pvNdm/LdAICAgIOU4ns5HWbQVL5Wh0FOymdM0i4llMTerY7mLAE9zbcVXmnNkl141E4dFWI7zM7fDfq6F1ysOQjrkDrkFTZ7IMhDIHAEf+lBWgICAgICAgICAgICAgICAgICAgICAgolkaxrnOIa1oJc4mwa0C5JPKyMxEzO0NB2axBs7airH/FVUr230PVstHGD+6wepUWKeaJt5yu6/HOK9cU/9tY+s9Z9ZZn2lSqKPaUD2hBUKhBlMGmzZxysfz/0QZNAQEBAQEBAQEBAQEBAQEBAQEBAQEFueZkbXPkc1jGglznENa0DeSTuCxMxHWW1a2tMVrG8y410hbf8AteampCRTX+kk1Dqm3ADgzu48dNDQz6jm9mvZ63hnCYwbZc3W3hHhH39IXdgq69KWX1jkeD4O7QPzPop9LO9NvJyuPY5rqef/AMoj06Nk9pVlxT2lBIqEFYqEGf2YuRI7h2QPHUn8wgzqAgICAgICAgICAgICAgICAgICAgxO0W0NNQR9ZUPtcHJG2xllI4Nb6a7hdR5MlaRvK1pNHl1V+XHHxnwj4/3dxDa/bSpxFxa49VTA9iBp0PJzz8R+Q4Bc/Lmtkn3PYaLh+LSR7PW3n/HlHr5taUK+y2zeKezzXd/ZyANf3a9l3lr5EqfBk5Lde0ubxTR/mcPs/wC1esfvH98W+e08ium8RPR6MPq4cxE2Y3tlyuy+KDLyYW2RuamkufqSG3o4D80FwYDLlv1jQ7kWm3qCg2fBqdscLWAgkavPN53/ANPJB7kBAQEBAQEBAQEBAQEBAQEBAQEGsba7Xx4ewNaBLVSD6KK+jRuzycm7+82sOJEGbNGOPe6nDeGX1lt56UjvP7R7/wBHCsZxWaqldLM8yPdvcePIAfC0cAFzrWm07y9jjxY8NIx442iP7u8Cw3FgFkZnBMVma5kIa6YOIaxjAXS3O4MHHwVjDntX2e8ONxLhuLLE5Ynlt4z4T8f5/Vt1Zh08bi2RhY4WuCRpcX3g2Pkui8g9GGV0sYOt8tuOpHFBsuGY4H2BKDZsLaCXvudQ0W+Eb9fH+iDIoCAgICAgICAgICAgICAgICAgxO0+NsoaaSofqRpGy9utlPut/U9wKjy5IpXmWtFpbarNGOPnPlHjP98Xz3jGIyTySSyuL5ZXEvcfyHIAWAHJcqZm07y9/XHTDjjHSNohjUaiAgyOA4HU10ohpmZ3aZnHSOJv1nu4D5ngCt6Y7XnaFbU6vHp682Sfl4y7lsZsTT4c3MPpqpws+dw3Di2MfC35njwA6OPDWnxeQ1vEMmqnr0r5JrnMkkc42N9B4AWClUGNqMChk1acjjy3HyQRhuAmF93NBb9YEkX7wdyDYpZjCGvbuBAcOBaUGWhlD2hzdQUFaAgICAgICAgICAgICAgICAg450v4wZKplK09inYHPHOWQX18GZfxFc/V33ty+T1/ANPyYZyz3tPpH3/RzmZ1yq0Ozeeq2stS6DN7JbNzYjUCGPssaA6aUi7YWX+bjwHHXgCRJixTedlLW6yulx80957R/fB9AYDglPQwtgpmZWDVzjrJK7i57uJ/+Cw0XSrWKxtDxmfPkz358k7y98wJa62/KbeNlshc6diFjvQXI8S70HoZjLhuKCv9tXBDzcEWQZPA8Qy6HVp393eg2UFBKAgICAgICAgICAgICAgIBQfNGOV/tFTUT3v1s0jm/cLjkHk2w8lx7zzWmX0TTY/wsNMflER8/H1YklGZlCG5dGH0D0X4Q2mw6E2+kqR18h4nOOwPAMy6c7810sFeWkPF8Uzzl1NvKOn0+7bVM54g57jWEsE8osdX3FiR73at80GOfgjt4Jb4k39EFDMKdfVzvVBmKGiiY0gtzZhZxdqSOXcgyUVVCwWDWi3IBBsOFSF0TXHjmt4ZjZB60BAQEBAQEBAQEBAQEBAQY/aKp6mjqpRvjp5nDxbGSPmtbztWZT6anPmpXzmI9XzMTYa6WHkuQ+g2tEdZWgVlFExPYRlVDEXuaxvvPc1rfFxsPzWYjedmtrRWJtPg+qKeIMY1jdGsa1re4AWC68Pn0zvO8riMCDUsWnAme/gTa/gAP0+aDxmVBadI0IIdU30ZqePIeJQZjCtnoZWMlkdI4m92BwbHcOI4C/Dmg2VjA0BrQAAAABoABuAQVICAgICAgICAgICAgICAgxu0mGuqqSenY8RumjLA9zS4NvvuARwutb15qzCbT5vwctcm2+07uIYv0O4vclklLUNHutbI+J34XNsPVRVwxXsvZeI2zT7f2atXbA4zT6voqjT/AJIbUf8AaLkmksV1FfCWGkbVRvEb2yskcQGxvjcHuJNgA0i5N1pOOs+C3TW5Yjpd03YDo7xOSaCpq2tpIY5YpMkrT7TKGODsvVg9i9iO1YjkVmunjfdpl4veaTTvvEw7srLiCC1UuIY8jeGOI8QNEGnPaHjXigx0uGuvpI8DlcIKBhw+NzneJt+SCt8obZrbAcgg3XZ0/wC7Rnnn/nKDJICAgICAgICAgICAgICAgICC3UVDI2l8jmsY0Xc97g1rRzJOgWJmI6y2rS155axvMtMxDpTwuJ2VpmqLEgugiBYLd7y2/ldQTqaR73Ux8F1N43navxn+Il7cE2/wyse2NkvVyk9hk7ercSdLNd7pOu4G62pnpZDn4ZqMMc0xvHnHX7+jalM54gIBQafJHkc9g3Nc4DwBICCw9yDxVc2UEncBqgxEL3PdfhwQdRwqLJBE3lG2/iRc/NB6kBAQEBAQEBAQEBAQEBAQEGqbc7ZMw9oYwNkqpG3Yx3uRt3Z321tcGw42O5V8+eMfSO7rcL4XbWTzWnakePn7o/vRxTaPaGqrHXqJXSWNw33Y2dzWDQeO/vVGb2v1tL1VNPh00cmGu3nPjPxnv+zCrDKEY3dr6Itq31Ub6OocXzQNDonuN3SQ3tZx4lpIF+ThyV7T5JtHLLzHF9HXFaMtI6T3+P3dGVlxhAQalXn6WT77vzQeKQoMNi0m5vM6+AQKOPcBxQdSaLADkglAQEBAQEBAQEBAQEBAQEBB83bZ4m6evq3uP9/IxvcyNxYwejR81y8m9rzL3WimuLTUrHlE/OessC4rTZPvv1QghZYbj0SveMWgDdzmTiT7nVOP8waptPvzw5vFtvytt/d+v8bvoBdB5EQEGoVx+ll/xH/zFB4ZigwNS7NKeQsEGTwtl5Ixzewf5gg6QgICAgICAgICCm6BdAugXQLoF0C6BdB859IeGOpMRqWuBDZZHTxE7nMlcXaeDi5v7qpXptaXp9JqefBX3Rt9GuRvDrgbxrbiR3KK9PFewZ4n2ZFGtiMOu9DOzb4w+vmaW9azJTNcLExkguktyNmgdwJ3EK5p8e3tS83xjVxeYw1nt3+Pk6jmVpxDMgh8gAJO4C5QafVvu97vrOcfC5ug8E8gQYeMdo95QZvAmXnhA+u0/h1P5IN+ugXQLoF0C6BdBKBdAugt5kEZkEZ0DOgZ0EZ0EdYgjrEGv7Y7MU2Jw9VNdkjLmGdgBkhcd/3mmwu3jYbiARrasW7psOa2Kd4cYxXoqxeJ/wBC2OqbfsvimZGbcCWyFpB8L+Kj/DldjWVn3PfgnRZistjVSQUjOOYiom/Cw5T+Jafl4lLHFslI2jr8XQsC6OcOpi18gfVytNwZyOrB7om6H97Mt64KVV83E9RljbfaPd/d26dapnPOuQOtQeDGaqzA0b3HXwH+tkGqVk5QMLpHSNnld7kUUlvtSZDYeW/0QYmMaoNl2XZ9MD9Vjj+n6oNvzoGZBIcgkOQTmQLoJugXQLoLN0EEoKS5BSXIKS9BS6RBbMyC26oQeeSutz9EHnfituDvRBb/AGwOTvRBUMUvwd6ILra8ngfRBcbVFBdbOUGPxJxcb8AEGAla57srRckgDzPFBss7GQ0rox9RzRze5w1P5lBqMcJvuQbFgcgie5z9OwQNLkm45IM5DiDXcx42Qetr0FQcgnMgnMgnMgkOQTdAzIKbIIsgpIQQWoKSxBTkQQY0FBiCCkwjkgpMA5D0QUGAcggpMQ5IIyBBSbILM7xlIBDTwJ3IPEMTjb2X2DvEEHwKC43FmAWblHhYIMdjFdnYC0Fzmn3W6kg79PRBiI6943xS/wANx/RB6Bi/OOX+E/8AogvxYxwDJSf8N/8ARBs+H1B6tt99te65vZB7BKgqEiCsPQVByCQ5BVmQTdBcIQRZAsgjKgjKgZUEFqCksQRkQQY0EGNBT1SCDCgo9mQWpKFrt4ug8FRs1TP96MeIJafkg8/+x9Nw60eErv1QXqbZiCM3bnJ5ueXIPa3CmBBcbQBBcbRhBUKZBWIEEiFBPVoKhGgkMQTkQTlQXrIFkCyCLIFkCyBZBGVAyoGVALUEZUDIgZUEZUDIgZEE5EDKgZUE5UDKgnKgZUDKgZUDKgnKgZUFSAgIFkEIJsgiyBZAsgWQLIFkCyBZAsgWQLIFkCyBZBNkCyBZAQLICAgWQLIJQEBBCAgICAgICAgICAgFAQEBAQEBAQSgICAgICAg/9k="/>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solidFill>
                <a:prstClr val="black"/>
              </a:solidFill>
            </a:endParaRPr>
          </a:p>
        </p:txBody>
      </p:sp>
      <p:graphicFrame>
        <p:nvGraphicFramePr>
          <p:cNvPr id="3" name="Diagramme 2"/>
          <p:cNvGraphicFramePr/>
          <p:nvPr>
            <p:extLst>
              <p:ext uri="{D42A27DB-BD31-4B8C-83A1-F6EECF244321}">
                <p14:modId xmlns:p14="http://schemas.microsoft.com/office/powerpoint/2010/main" val="2978831029"/>
              </p:ext>
            </p:extLst>
          </p:nvPr>
        </p:nvGraphicFramePr>
        <p:xfrm>
          <a:off x="1127448" y="476672"/>
          <a:ext cx="10081120" cy="59766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2" descr="Afficher l'image d'origine"/>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624392" y="3933056"/>
            <a:ext cx="2251715" cy="2700300"/>
          </a:xfrm>
          <a:prstGeom prst="rect">
            <a:avLst/>
          </a:prstGeom>
          <a:noFill/>
          <a:extLst>
            <a:ext uri="{909E8E84-426E-40dd-AFC4-6F175D3DCCD1}">
              <a14:hiddenFill xmlns:a14="http://schemas.microsoft.com/office/drawing/2010/main">
                <a:solidFill>
                  <a:srgbClr val="FFFFFF"/>
                </a:solidFill>
              </a14:hiddenFill>
            </a:ext>
          </a:extLst>
        </p:spPr>
      </p:pic>
      <p:sp>
        <p:nvSpPr>
          <p:cNvPr id="5" name="Espace réservé du pied de page 4"/>
          <p:cNvSpPr>
            <a:spLocks noGrp="1"/>
          </p:cNvSpPr>
          <p:nvPr>
            <p:ph type="ftr" sz="quarter" idx="11"/>
          </p:nvPr>
        </p:nvSpPr>
        <p:spPr>
          <a:xfrm>
            <a:off x="0" y="6519056"/>
            <a:ext cx="5943600" cy="228600"/>
          </a:xfrm>
        </p:spPr>
        <p:txBody>
          <a:bodyPr/>
          <a:lstStyle/>
          <a:p>
            <a:r>
              <a:rPr lang="fr-FR" smtClean="0">
                <a:solidFill>
                  <a:srgbClr val="9A5315"/>
                </a:solidFill>
              </a:rPr>
              <a:t>JF. LAURENT</a:t>
            </a:r>
            <a:endParaRPr lang="fr-FR" dirty="0">
              <a:solidFill>
                <a:srgbClr val="9A5315"/>
              </a:solidFill>
            </a:endParaRPr>
          </a:p>
        </p:txBody>
      </p:sp>
      <p:pic>
        <p:nvPicPr>
          <p:cNvPr id="7" name="Image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896200" y="6614306"/>
            <a:ext cx="1857375" cy="266700"/>
          </a:xfrm>
          <a:prstGeom prst="rect">
            <a:avLst/>
          </a:prstGeom>
        </p:spPr>
      </p:pic>
    </p:spTree>
    <p:extLst>
      <p:ext uri="{BB962C8B-B14F-4D97-AF65-F5344CB8AC3E}">
        <p14:creationId xmlns:p14="http://schemas.microsoft.com/office/powerpoint/2010/main" val="355906181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Connecteur droit avec flèche 19"/>
          <p:cNvCxnSpPr/>
          <p:nvPr/>
        </p:nvCxnSpPr>
        <p:spPr>
          <a:xfrm>
            <a:off x="5231904" y="3068960"/>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ZoneTexte 20"/>
          <p:cNvSpPr txBox="1"/>
          <p:nvPr/>
        </p:nvSpPr>
        <p:spPr>
          <a:xfrm>
            <a:off x="767408" y="692696"/>
            <a:ext cx="11136560" cy="4955203"/>
          </a:xfrm>
          <a:prstGeom prst="rect">
            <a:avLst/>
          </a:prstGeom>
          <a:noFill/>
        </p:spPr>
        <p:txBody>
          <a:bodyPr wrap="square" rtlCol="0">
            <a:spAutoFit/>
          </a:bodyPr>
          <a:lstStyle/>
          <a:p>
            <a:r>
              <a:rPr lang="fr-FR" sz="2400" dirty="0">
                <a:latin typeface="Arial" panose="020B0604020202020204" pitchFamily="34" charset="0"/>
                <a:cs typeface="Arial" panose="020B0604020202020204" pitchFamily="34" charset="0"/>
              </a:rPr>
              <a:t>Bien se rappeler que l’EIP </a:t>
            </a:r>
          </a:p>
          <a:p>
            <a:endParaRPr lang="fr-FR" sz="2400" dirty="0">
              <a:latin typeface="Arial" panose="020B0604020202020204" pitchFamily="34" charset="0"/>
              <a:cs typeface="Arial" panose="020B0604020202020204" pitchFamily="34" charset="0"/>
            </a:endParaRPr>
          </a:p>
          <a:p>
            <a:r>
              <a:rPr lang="fr-FR" sz="2400" dirty="0" smtClean="0">
                <a:latin typeface="Arial" panose="020B0604020202020204" pitchFamily="34" charset="0"/>
                <a:cs typeface="Arial" panose="020B0604020202020204" pitchFamily="34" charset="0"/>
              </a:rPr>
              <a:t>        Ne </a:t>
            </a:r>
            <a:r>
              <a:rPr lang="fr-FR" sz="2400" dirty="0">
                <a:latin typeface="Arial" panose="020B0604020202020204" pitchFamily="34" charset="0"/>
                <a:cs typeface="Arial" panose="020B0604020202020204" pitchFamily="34" charset="0"/>
              </a:rPr>
              <a:t>va pas répondre toujours juste  </a:t>
            </a:r>
          </a:p>
          <a:p>
            <a:endParaRPr lang="fr-FR" sz="2400" dirty="0">
              <a:latin typeface="Arial" panose="020B0604020202020204" pitchFamily="34" charset="0"/>
              <a:cs typeface="Arial" panose="020B0604020202020204" pitchFamily="34" charset="0"/>
            </a:endParaRPr>
          </a:p>
          <a:p>
            <a:r>
              <a:rPr lang="fr-FR" sz="2400" dirty="0" smtClean="0">
                <a:latin typeface="Arial" panose="020B0604020202020204" pitchFamily="34" charset="0"/>
                <a:cs typeface="Arial" panose="020B0604020202020204" pitchFamily="34" charset="0"/>
              </a:rPr>
              <a:t>        Ne </a:t>
            </a:r>
            <a:r>
              <a:rPr lang="fr-FR" sz="2400" dirty="0">
                <a:latin typeface="Arial" panose="020B0604020202020204" pitchFamily="34" charset="0"/>
                <a:cs typeface="Arial" panose="020B0604020202020204" pitchFamily="34" charset="0"/>
              </a:rPr>
              <a:t>dispose pas des mêmes compétences dans toutes les matières</a:t>
            </a:r>
          </a:p>
          <a:p>
            <a:endParaRPr lang="fr-FR" sz="2400" dirty="0">
              <a:latin typeface="Arial" panose="020B0604020202020204" pitchFamily="34" charset="0"/>
              <a:cs typeface="Arial" panose="020B0604020202020204" pitchFamily="34" charset="0"/>
            </a:endParaRPr>
          </a:p>
          <a:p>
            <a:pPr marL="631825" indent="-631825"/>
            <a:r>
              <a:rPr lang="fr-FR" sz="2400" dirty="0" smtClean="0">
                <a:latin typeface="Arial" panose="020B0604020202020204" pitchFamily="34" charset="0"/>
                <a:cs typeface="Arial" panose="020B0604020202020204" pitchFamily="34" charset="0"/>
              </a:rPr>
              <a:t>        Peut </a:t>
            </a:r>
            <a:r>
              <a:rPr lang="fr-FR" sz="2400" dirty="0">
                <a:latin typeface="Arial" panose="020B0604020202020204" pitchFamily="34" charset="0"/>
                <a:cs typeface="Arial" panose="020B0604020202020204" pitchFamily="34" charset="0"/>
              </a:rPr>
              <a:t>être anxieux même s’il semble être sûr de lui  </a:t>
            </a:r>
            <a:r>
              <a:rPr lang="fr-FR" i="1" dirty="0">
                <a:solidFill>
                  <a:schemeClr val="accent6">
                    <a:lumMod val="75000"/>
                  </a:schemeClr>
                </a:solidFill>
                <a:latin typeface="Arial" panose="020B0604020202020204" pitchFamily="34" charset="0"/>
                <a:cs typeface="Arial" panose="020B0604020202020204" pitchFamily="34" charset="0"/>
              </a:rPr>
              <a:t>(l’aider à accepter de se tromper)</a:t>
            </a:r>
          </a:p>
          <a:p>
            <a:endParaRPr lang="fr-FR" sz="2400" dirty="0">
              <a:latin typeface="Arial" panose="020B0604020202020204" pitchFamily="34" charset="0"/>
              <a:cs typeface="Arial" panose="020B0604020202020204" pitchFamily="34" charset="0"/>
            </a:endParaRPr>
          </a:p>
          <a:p>
            <a:pPr marL="631825" indent="-631825"/>
            <a:r>
              <a:rPr lang="fr-FR" sz="2400" dirty="0" smtClean="0">
                <a:latin typeface="Arial" panose="020B0604020202020204" pitchFamily="34" charset="0"/>
                <a:cs typeface="Arial" panose="020B0604020202020204" pitchFamily="34" charset="0"/>
              </a:rPr>
              <a:t>        Ne </a:t>
            </a:r>
            <a:r>
              <a:rPr lang="fr-FR" sz="2400" dirty="0">
                <a:latin typeface="Arial" panose="020B0604020202020204" pitchFamily="34" charset="0"/>
                <a:cs typeface="Arial" panose="020B0604020202020204" pitchFamily="34" charset="0"/>
              </a:rPr>
              <a:t>dispose pas du même implicite </a:t>
            </a:r>
            <a:r>
              <a:rPr lang="fr-FR" sz="1600" i="1" dirty="0" smtClean="0">
                <a:solidFill>
                  <a:schemeClr val="accent6">
                    <a:lumMod val="75000"/>
                  </a:schemeClr>
                </a:solidFill>
                <a:latin typeface="Arial" panose="020B0604020202020204" pitchFamily="34" charset="0"/>
                <a:cs typeface="Arial" panose="020B0604020202020204" pitchFamily="34" charset="0"/>
              </a:rPr>
              <a:t>(être </a:t>
            </a:r>
            <a:r>
              <a:rPr lang="fr-FR" sz="1600" i="1" dirty="0">
                <a:solidFill>
                  <a:schemeClr val="accent6">
                    <a:lumMod val="75000"/>
                  </a:schemeClr>
                </a:solidFill>
                <a:latin typeface="Arial" panose="020B0604020202020204" pitchFamily="34" charset="0"/>
                <a:cs typeface="Arial" panose="020B0604020202020204" pitchFamily="34" charset="0"/>
              </a:rPr>
              <a:t>précis dans les consignes et les expliciter,  favoriser les </a:t>
            </a:r>
            <a:r>
              <a:rPr lang="fr-FR" sz="1600" i="1" dirty="0" smtClean="0">
                <a:solidFill>
                  <a:schemeClr val="accent6">
                    <a:lumMod val="75000"/>
                  </a:schemeClr>
                </a:solidFill>
                <a:latin typeface="Arial" panose="020B0604020202020204" pitchFamily="34" charset="0"/>
                <a:cs typeface="Arial" panose="020B0604020202020204" pitchFamily="34" charset="0"/>
              </a:rPr>
              <a:t>questions </a:t>
            </a:r>
            <a:r>
              <a:rPr lang="fr-FR" sz="1600" i="1" dirty="0">
                <a:solidFill>
                  <a:schemeClr val="accent6">
                    <a:lumMod val="75000"/>
                  </a:schemeClr>
                </a:solidFill>
                <a:latin typeface="Arial" panose="020B0604020202020204" pitchFamily="34" charset="0"/>
                <a:cs typeface="Arial" panose="020B0604020202020204" pitchFamily="34" charset="0"/>
              </a:rPr>
              <a:t>ouvertes) </a:t>
            </a:r>
          </a:p>
          <a:p>
            <a:endParaRPr lang="fr-FR" sz="2200" dirty="0"/>
          </a:p>
          <a:p>
            <a:endParaRPr lang="fr-FR" sz="2200" dirty="0"/>
          </a:p>
          <a:p>
            <a:endParaRPr lang="fr-FR" sz="2200" dirty="0"/>
          </a:p>
          <a:p>
            <a:pPr>
              <a:buFont typeface="Arial" charset="0"/>
              <a:buChar char="•"/>
            </a:pPr>
            <a:endParaRPr lang="fr-FR" dirty="0"/>
          </a:p>
        </p:txBody>
      </p:sp>
      <p:sp>
        <p:nvSpPr>
          <p:cNvPr id="2" name="Espace réservé du pied de page 1"/>
          <p:cNvSpPr>
            <a:spLocks noGrp="1"/>
          </p:cNvSpPr>
          <p:nvPr>
            <p:ph type="ftr" sz="quarter" idx="11"/>
          </p:nvPr>
        </p:nvSpPr>
        <p:spPr>
          <a:xfrm>
            <a:off x="0" y="6525344"/>
            <a:ext cx="5943600" cy="228600"/>
          </a:xfrm>
        </p:spPr>
        <p:txBody>
          <a:bodyPr/>
          <a:lstStyle/>
          <a:p>
            <a:r>
              <a:rPr lang="fr-FR" smtClean="0">
                <a:solidFill>
                  <a:srgbClr val="9A5315"/>
                </a:solidFill>
              </a:rPr>
              <a:t>JF. LAURENT</a:t>
            </a:r>
            <a:endParaRPr lang="fr-FR" dirty="0">
              <a:solidFill>
                <a:srgbClr val="9A5315"/>
              </a:solidFill>
            </a:endParaRP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4625" y="6561626"/>
            <a:ext cx="1857375" cy="266700"/>
          </a:xfrm>
          <a:prstGeom prst="rect">
            <a:avLst/>
          </a:prstGeom>
        </p:spPr>
      </p:pic>
    </p:spTree>
    <p:extLst>
      <p:ext uri="{BB962C8B-B14F-4D97-AF65-F5344CB8AC3E}">
        <p14:creationId xmlns:p14="http://schemas.microsoft.com/office/powerpoint/2010/main" val="125057022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213" y="6501411"/>
            <a:ext cx="653021" cy="231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re 1"/>
          <p:cNvSpPr txBox="1">
            <a:spLocks/>
          </p:cNvSpPr>
          <p:nvPr/>
        </p:nvSpPr>
        <p:spPr>
          <a:xfrm>
            <a:off x="2135560" y="2132856"/>
            <a:ext cx="10419691" cy="969163"/>
          </a:xfrm>
          <a:prstGeom prst="rect">
            <a:avLst/>
          </a:prstGeom>
        </p:spPr>
        <p:txBody>
          <a:bodyPr vert="horz" lIns="91440" tIns="45720" rIns="91440" bIns="45720" rtlCol="0" anchor="b">
            <a:normAutofit fontScale="75000" lnSpcReduction="20000"/>
          </a:bodyPr>
          <a:lstStyle>
            <a:lvl1pPr algn="l" defTabSz="914400" rtl="0" eaLnBrk="1" latinLnBrk="0" hangingPunct="1">
              <a:lnSpc>
                <a:spcPct val="90000"/>
              </a:lnSpc>
              <a:spcBef>
                <a:spcPct val="0"/>
              </a:spcBef>
              <a:buNone/>
              <a:defRPr sz="5400" kern="1200">
                <a:solidFill>
                  <a:schemeClr val="tx1">
                    <a:lumMod val="50000"/>
                  </a:schemeClr>
                </a:solidFill>
                <a:latin typeface="+mj-lt"/>
                <a:ea typeface="+mj-ea"/>
                <a:cs typeface="+mj-cs"/>
              </a:defRPr>
            </a:lvl1pPr>
          </a:lstStyle>
          <a:p>
            <a:r>
              <a:rPr lang="fr-FR" b="1" dirty="0" smtClean="0">
                <a:solidFill>
                  <a:schemeClr val="tx1"/>
                </a:solidFill>
                <a:latin typeface="Arial" panose="020B0604020202020204" pitchFamily="34" charset="0"/>
                <a:cs typeface="Arial" panose="020B0604020202020204" pitchFamily="34" charset="0"/>
              </a:rPr>
              <a:t>Au final, à l’école comme à la maison…</a:t>
            </a:r>
            <a:endParaRPr lang="fr-FR" b="1" dirty="0">
              <a:solidFill>
                <a:schemeClr val="tx1"/>
              </a:solidFill>
              <a:latin typeface="Arial" panose="020B0604020202020204" pitchFamily="34" charset="0"/>
              <a:cs typeface="Arial" panose="020B0604020202020204" pitchFamily="34" charset="0"/>
            </a:endParaRPr>
          </a:p>
        </p:txBody>
      </p:sp>
      <p:pic>
        <p:nvPicPr>
          <p:cNvPr id="7" name="Image 6"/>
          <p:cNvPicPr>
            <a:picLocks noChangeAspect="1"/>
          </p:cNvPicPr>
          <p:nvPr/>
        </p:nvPicPr>
        <p:blipFill>
          <a:blip r:embed="rId4">
            <a:clrChange>
              <a:clrFrom>
                <a:srgbClr val="FEFFFF"/>
              </a:clrFrom>
              <a:clrTo>
                <a:srgbClr val="FEFFFF">
                  <a:alpha val="0"/>
                </a:srgbClr>
              </a:clrTo>
            </a:clrChange>
          </a:blip>
          <a:stretch>
            <a:fillRect/>
          </a:stretch>
        </p:blipFill>
        <p:spPr>
          <a:xfrm>
            <a:off x="9840416" y="116632"/>
            <a:ext cx="2145978" cy="2139881"/>
          </a:xfrm>
          <a:prstGeom prst="rect">
            <a:avLst/>
          </a:prstGeom>
        </p:spPr>
      </p:pic>
    </p:spTree>
    <p:extLst>
      <p:ext uri="{BB962C8B-B14F-4D97-AF65-F5344CB8AC3E}">
        <p14:creationId xmlns:p14="http://schemas.microsoft.com/office/powerpoint/2010/main" val="366523666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arrondi 9"/>
          <p:cNvSpPr/>
          <p:nvPr/>
        </p:nvSpPr>
        <p:spPr>
          <a:xfrm>
            <a:off x="12344400" y="152400"/>
            <a:ext cx="1295400" cy="65532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defTabSz="914400">
              <a:buNone/>
            </a:pPr>
            <a:r>
              <a:rPr lang="fr-FR" sz="1200" b="1" i="1" noProof="1" smtClean="0">
                <a:latin typeface="Arial"/>
                <a:ea typeface="+mn-ea"/>
                <a:cs typeface="Arial"/>
              </a:rPr>
              <a:t>REMARQUE :</a:t>
            </a:r>
          </a:p>
          <a:p>
            <a:pPr algn="l" defTabSz="914400">
              <a:buNone/>
            </a:pPr>
            <a:r>
              <a:rPr lang="fr-FR" sz="1200" b="0" i="1" noProof="1" smtClean="0">
                <a:latin typeface="Arial"/>
                <a:ea typeface="+mn-ea"/>
                <a:cs typeface="Arial"/>
              </a:rPr>
              <a:t>Pour modifier les images sur cette diapositive, sélectionnez une image et supprimez-la. Cliquez ensuite sur l’icône Insérer une image</a:t>
            </a:r>
          </a:p>
          <a:p>
            <a:pPr algn="l" defTabSz="914400">
              <a:buNone/>
            </a:pPr>
            <a:r>
              <a:rPr lang="fr-FR" sz="1200" b="0" i="1" noProof="1" smtClean="0">
                <a:latin typeface="Arial"/>
                <a:ea typeface="+mn-ea"/>
                <a:cs typeface="Arial"/>
              </a:rPr>
              <a:t>dans l’espace réservé pour insérer votre propre image.</a:t>
            </a:r>
            <a:endParaRPr lang="fr-FR" sz="1200" b="0" i="1" noProof="1">
              <a:latin typeface="Arial"/>
              <a:ea typeface="+mn-ea"/>
              <a:cs typeface="Arial"/>
            </a:endParaRPr>
          </a:p>
        </p:txBody>
      </p:sp>
      <p:pic>
        <p:nvPicPr>
          <p:cNvPr id="13" name="Image 12"/>
          <p:cNvPicPr>
            <a:picLocks noChangeAspect="1"/>
          </p:cNvPicPr>
          <p:nvPr/>
        </p:nvPicPr>
        <p:blipFill>
          <a:blip r:embed="rId2">
            <a:clrChange>
              <a:clrFrom>
                <a:srgbClr val="FFFFFF"/>
              </a:clrFrom>
              <a:clrTo>
                <a:srgbClr val="FFFFFF">
                  <a:alpha val="0"/>
                </a:srgbClr>
              </a:clrTo>
            </a:clrChange>
            <a:duotone>
              <a:prstClr val="black"/>
              <a:schemeClr val="tx2">
                <a:tint val="45000"/>
                <a:satMod val="400000"/>
              </a:schemeClr>
            </a:duotone>
          </a:blip>
          <a:stretch>
            <a:fillRect/>
          </a:stretch>
        </p:blipFill>
        <p:spPr>
          <a:xfrm>
            <a:off x="7176120" y="3008661"/>
            <a:ext cx="1457333" cy="1893794"/>
          </a:xfrm>
          <a:prstGeom prst="rect">
            <a:avLst/>
          </a:prstGeom>
        </p:spPr>
      </p:pic>
      <p:pic>
        <p:nvPicPr>
          <p:cNvPr id="15" name="Image 14"/>
          <p:cNvPicPr>
            <a:picLocks noChangeAspect="1"/>
          </p:cNvPicPr>
          <p:nvPr/>
        </p:nvPicPr>
        <p:blipFill>
          <a:blip r:embed="rId3">
            <a:clrChange>
              <a:clrFrom>
                <a:srgbClr val="FFFFFF"/>
              </a:clrFrom>
              <a:clrTo>
                <a:srgbClr val="FFFFFF">
                  <a:alpha val="0"/>
                </a:srgbClr>
              </a:clrTo>
            </a:clrChange>
            <a:duotone>
              <a:prstClr val="black"/>
              <a:schemeClr val="accent6">
                <a:tint val="45000"/>
                <a:satMod val="400000"/>
              </a:schemeClr>
            </a:duotone>
          </a:blip>
          <a:stretch>
            <a:fillRect/>
          </a:stretch>
        </p:blipFill>
        <p:spPr>
          <a:xfrm>
            <a:off x="6488810" y="665758"/>
            <a:ext cx="2133051" cy="1415428"/>
          </a:xfrm>
          <a:prstGeom prst="rect">
            <a:avLst/>
          </a:prstGeom>
        </p:spPr>
      </p:pic>
      <p:pic>
        <p:nvPicPr>
          <p:cNvPr id="17" name="Image 16"/>
          <p:cNvPicPr>
            <a:picLocks noChangeAspect="1"/>
          </p:cNvPicPr>
          <p:nvPr/>
        </p:nvPicPr>
        <p:blipFill>
          <a:blip r:embed="rId4">
            <a:clrChange>
              <a:clrFrom>
                <a:srgbClr val="FFFFFF"/>
              </a:clrFrom>
              <a:clrTo>
                <a:srgbClr val="FFFFFF">
                  <a:alpha val="0"/>
                </a:srgbClr>
              </a:clrTo>
            </a:clrChange>
          </a:blip>
          <a:stretch>
            <a:fillRect/>
          </a:stretch>
        </p:blipFill>
        <p:spPr>
          <a:xfrm>
            <a:off x="294920" y="908720"/>
            <a:ext cx="994376" cy="994376"/>
          </a:xfrm>
          <a:prstGeom prst="rect">
            <a:avLst/>
          </a:prstGeom>
          <a:ln>
            <a:noFill/>
          </a:ln>
        </p:spPr>
      </p:pic>
      <p:sp>
        <p:nvSpPr>
          <p:cNvPr id="18" name="ZoneTexte 17"/>
          <p:cNvSpPr txBox="1"/>
          <p:nvPr/>
        </p:nvSpPr>
        <p:spPr>
          <a:xfrm>
            <a:off x="5780291" y="2167505"/>
            <a:ext cx="4037249" cy="707886"/>
          </a:xfrm>
          <a:prstGeom prst="rect">
            <a:avLst/>
          </a:prstGeom>
          <a:noFill/>
        </p:spPr>
        <p:txBody>
          <a:bodyPr wrap="square" rtlCol="0">
            <a:spAutoFit/>
          </a:bodyPr>
          <a:lstStyle/>
          <a:p>
            <a:pPr algn="ctr"/>
            <a:r>
              <a:rPr lang="fr-FR" sz="2000" b="1" dirty="0">
                <a:solidFill>
                  <a:prstClr val="black"/>
                </a:solidFill>
                <a:latin typeface="Calibri" panose="020F0502020204030204" pitchFamily="34" charset="0"/>
                <a:cs typeface="Arial" panose="020B0604020202020204" pitchFamily="34" charset="0"/>
              </a:rPr>
              <a:t>Avance intellectuelle </a:t>
            </a:r>
            <a:r>
              <a:rPr lang="fr-FR" sz="2000" dirty="0">
                <a:solidFill>
                  <a:prstClr val="black"/>
                </a:solidFill>
                <a:latin typeface="Calibri" panose="020F0502020204030204" pitchFamily="34" charset="0"/>
                <a:cs typeface="Arial" panose="020B0604020202020204" pitchFamily="34" charset="0"/>
              </a:rPr>
              <a:t> </a:t>
            </a:r>
            <a:endParaRPr lang="fr-FR" sz="2000" dirty="0" smtClean="0">
              <a:solidFill>
                <a:prstClr val="black"/>
              </a:solidFill>
              <a:latin typeface="Calibri" panose="020F0502020204030204" pitchFamily="34" charset="0"/>
              <a:cs typeface="Arial" panose="020B0604020202020204" pitchFamily="34" charset="0"/>
            </a:endParaRPr>
          </a:p>
          <a:p>
            <a:pPr algn="ctr"/>
            <a:r>
              <a:rPr lang="fr-FR" sz="2000" dirty="0" smtClean="0">
                <a:solidFill>
                  <a:prstClr val="black"/>
                </a:solidFill>
                <a:latin typeface="Calibri" panose="020F0502020204030204" pitchFamily="34" charset="0"/>
                <a:cs typeface="Arial" panose="020B0604020202020204" pitchFamily="34" charset="0"/>
              </a:rPr>
              <a:t>Rapidité </a:t>
            </a:r>
            <a:r>
              <a:rPr lang="fr-FR" sz="2000" dirty="0">
                <a:solidFill>
                  <a:prstClr val="black"/>
                </a:solidFill>
                <a:latin typeface="Calibri" panose="020F0502020204030204" pitchFamily="34" charset="0"/>
                <a:cs typeface="Arial" panose="020B0604020202020204" pitchFamily="34" charset="0"/>
              </a:rPr>
              <a:t>de raisonnement</a:t>
            </a:r>
          </a:p>
        </p:txBody>
      </p:sp>
      <p:sp>
        <p:nvSpPr>
          <p:cNvPr id="21" name="ZoneTexte 20"/>
          <p:cNvSpPr txBox="1"/>
          <p:nvPr/>
        </p:nvSpPr>
        <p:spPr>
          <a:xfrm>
            <a:off x="9349355" y="3840625"/>
            <a:ext cx="2586929" cy="1477328"/>
          </a:xfrm>
          <a:prstGeom prst="rect">
            <a:avLst/>
          </a:prstGeom>
          <a:noFill/>
        </p:spPr>
        <p:txBody>
          <a:bodyPr wrap="square" rtlCol="0">
            <a:spAutoFit/>
          </a:bodyPr>
          <a:lstStyle/>
          <a:p>
            <a:pPr algn="ctr"/>
            <a:r>
              <a:rPr lang="fr-FR" b="1" dirty="0">
                <a:solidFill>
                  <a:prstClr val="black"/>
                </a:solidFill>
                <a:latin typeface="Calibri" panose="020F0502020204030204" pitchFamily="34" charset="0"/>
                <a:cs typeface="Arial" panose="020B0604020202020204" pitchFamily="34" charset="0"/>
              </a:rPr>
              <a:t>De grands questionneurs</a:t>
            </a:r>
          </a:p>
          <a:p>
            <a:pPr algn="ctr"/>
            <a:r>
              <a:rPr lang="fr-FR" i="1" dirty="0" smtClean="0">
                <a:solidFill>
                  <a:prstClr val="black"/>
                </a:solidFill>
                <a:latin typeface="Calibri" panose="020F0502020204030204" pitchFamily="34" charset="0"/>
                <a:cs typeface="Arial" panose="020B0604020202020204" pitchFamily="34" charset="0"/>
              </a:rPr>
              <a:t>Leur attente </a:t>
            </a:r>
            <a:r>
              <a:rPr lang="fr-FR" i="1" dirty="0">
                <a:solidFill>
                  <a:prstClr val="black"/>
                </a:solidFill>
                <a:latin typeface="Calibri" panose="020F0502020204030204" pitchFamily="34" charset="0"/>
                <a:cs typeface="Arial" panose="020B0604020202020204" pitchFamily="34" charset="0"/>
              </a:rPr>
              <a:t>de réponses </a:t>
            </a:r>
            <a:r>
              <a:rPr lang="fr-FR" i="1" dirty="0" smtClean="0">
                <a:solidFill>
                  <a:prstClr val="black"/>
                </a:solidFill>
                <a:latin typeface="Calibri" panose="020F0502020204030204" pitchFamily="34" charset="0"/>
                <a:cs typeface="Arial" panose="020B0604020202020204" pitchFamily="34" charset="0"/>
              </a:rPr>
              <a:t>sont à </a:t>
            </a:r>
            <a:r>
              <a:rPr lang="fr-FR" i="1" dirty="0">
                <a:solidFill>
                  <a:prstClr val="black"/>
                </a:solidFill>
                <a:latin typeface="Calibri" panose="020F0502020204030204" pitchFamily="34" charset="0"/>
                <a:cs typeface="Arial" panose="020B0604020202020204" pitchFamily="34" charset="0"/>
              </a:rPr>
              <a:t>la hauteur de leur curiosité, Ils peuvent harceler leur entourage </a:t>
            </a:r>
          </a:p>
        </p:txBody>
      </p:sp>
      <p:sp>
        <p:nvSpPr>
          <p:cNvPr id="22" name="ZoneTexte 21"/>
          <p:cNvSpPr txBox="1"/>
          <p:nvPr/>
        </p:nvSpPr>
        <p:spPr>
          <a:xfrm>
            <a:off x="1775520" y="4256124"/>
            <a:ext cx="3278662" cy="646331"/>
          </a:xfrm>
          <a:prstGeom prst="rect">
            <a:avLst/>
          </a:prstGeom>
          <a:noFill/>
        </p:spPr>
        <p:txBody>
          <a:bodyPr wrap="square" rtlCol="0">
            <a:spAutoFit/>
          </a:bodyPr>
          <a:lstStyle/>
          <a:p>
            <a:pPr algn="ctr"/>
            <a:r>
              <a:rPr lang="fr-FR" b="1" dirty="0">
                <a:solidFill>
                  <a:prstClr val="black"/>
                </a:solidFill>
                <a:latin typeface="Calibri" panose="020F0502020204030204" pitchFamily="34" charset="0"/>
                <a:cs typeface="Arial" panose="020B0604020202020204" pitchFamily="34" charset="0"/>
              </a:rPr>
              <a:t>Questionnements existentiels </a:t>
            </a:r>
            <a:r>
              <a:rPr lang="fr-FR" dirty="0">
                <a:solidFill>
                  <a:prstClr val="black"/>
                </a:solidFill>
                <a:latin typeface="Calibri" panose="020F0502020204030204" pitchFamily="34" charset="0"/>
                <a:cs typeface="Arial" panose="020B0604020202020204" pitchFamily="34" charset="0"/>
              </a:rPr>
              <a:t>voire métaphysiques</a:t>
            </a:r>
          </a:p>
        </p:txBody>
      </p:sp>
      <p:sp>
        <p:nvSpPr>
          <p:cNvPr id="11" name="Espace réservé du pied de page 3"/>
          <p:cNvSpPr txBox="1">
            <a:spLocks/>
          </p:cNvSpPr>
          <p:nvPr/>
        </p:nvSpPr>
        <p:spPr>
          <a:xfrm>
            <a:off x="13955" y="6603564"/>
            <a:ext cx="1761565" cy="25443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smtClean="0"/>
              <a:t>C. BAYER – JF, LAURENT</a:t>
            </a:r>
            <a:endParaRPr lang="en-US" sz="800" dirty="0"/>
          </a:p>
        </p:txBody>
      </p:sp>
      <p:pic>
        <p:nvPicPr>
          <p:cNvPr id="12" name="Image 11"/>
          <p:cNvPicPr>
            <a:picLocks noChangeAspect="1"/>
          </p:cNvPicPr>
          <p:nvPr/>
        </p:nvPicPr>
        <p:blipFill>
          <a:blip r:embed="rId5">
            <a:clrChange>
              <a:clrFrom>
                <a:srgbClr val="FFFFFF"/>
              </a:clrFrom>
              <a:clrTo>
                <a:srgbClr val="FFFFFF">
                  <a:alpha val="0"/>
                </a:srgbClr>
              </a:clrTo>
            </a:clrChange>
          </a:blip>
          <a:stretch>
            <a:fillRect/>
          </a:stretch>
        </p:blipFill>
        <p:spPr>
          <a:xfrm>
            <a:off x="767408" y="842659"/>
            <a:ext cx="5310952" cy="3666461"/>
          </a:xfrm>
          <a:prstGeom prst="rect">
            <a:avLst/>
          </a:prstGeom>
        </p:spPr>
      </p:pic>
      <p:sp>
        <p:nvSpPr>
          <p:cNvPr id="14" name="Flèche : double flèche horizontale 33"/>
          <p:cNvSpPr>
            <a:spLocks noGrp="1"/>
          </p:cNvSpPr>
          <p:nvPr>
            <p:ph type="title"/>
          </p:nvPr>
        </p:nvSpPr>
        <p:spPr>
          <a:xfrm>
            <a:off x="294920" y="5760544"/>
            <a:ext cx="11233248" cy="726389"/>
          </a:xfrm>
          <a:prstGeom prst="leftRightArrow">
            <a:avLst>
              <a:gd name="adj1" fmla="val 70607"/>
              <a:gd name="adj2" fmla="val 50000"/>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ts val="1900"/>
              </a:lnSpc>
            </a:pPr>
            <a:r>
              <a:rPr lang="fr-FR" sz="1600" b="1" dirty="0">
                <a:solidFill>
                  <a:schemeClr val="tx1"/>
                </a:solidFill>
              </a:rPr>
              <a:t>De grandes capacités intellectuelles      avec      un fonctionnement émotionnel riche, intense et envahissant</a:t>
            </a:r>
          </a:p>
          <a:p>
            <a:pPr algn="ctr">
              <a:lnSpc>
                <a:spcPts val="1900"/>
              </a:lnSpc>
            </a:pPr>
            <a:r>
              <a:rPr lang="fr-FR" sz="1600" dirty="0">
                <a:solidFill>
                  <a:schemeClr val="tx1"/>
                </a:solidFill>
              </a:rPr>
              <a:t>Ces caractéristiques ne se retrouvent pas chez tous les surdoués et peuvent varier selon les circonstances</a:t>
            </a:r>
          </a:p>
        </p:txBody>
      </p:sp>
      <p:pic>
        <p:nvPicPr>
          <p:cNvPr id="16" name="Imag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34625" y="6530709"/>
            <a:ext cx="1857375" cy="266700"/>
          </a:xfrm>
          <a:prstGeom prst="rect">
            <a:avLst/>
          </a:prstGeom>
        </p:spPr>
      </p:pic>
    </p:spTree>
    <p:extLst>
      <p:ext uri="{BB962C8B-B14F-4D97-AF65-F5344CB8AC3E}">
        <p14:creationId xmlns:p14="http://schemas.microsoft.com/office/powerpoint/2010/main" val="2560558900"/>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1"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1"/>
      <p:bldP spid="2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344" y="404664"/>
            <a:ext cx="12000656" cy="6278642"/>
          </a:xfrm>
          <a:prstGeom prst="rect">
            <a:avLst/>
          </a:prstGeom>
        </p:spPr>
        <p:txBody>
          <a:bodyPr wrap="square">
            <a:spAutoFit/>
          </a:bodyPr>
          <a:lstStyle/>
          <a:p>
            <a:r>
              <a:rPr lang="fr-FR" dirty="0"/>
              <a:t> </a:t>
            </a:r>
          </a:p>
          <a:p>
            <a:endParaRPr lang="fr-FR" sz="2400" dirty="0">
              <a:latin typeface="Arial" panose="020B0604020202020204" pitchFamily="34" charset="0"/>
              <a:cs typeface="Arial" panose="020B0604020202020204" pitchFamily="34" charset="0"/>
            </a:endParaRPr>
          </a:p>
          <a:p>
            <a:r>
              <a:rPr lang="fr-FR" sz="2400" dirty="0" smtClean="0">
                <a:latin typeface="Arial" panose="020B0604020202020204" pitchFamily="34" charset="0"/>
                <a:cs typeface="Arial" panose="020B0604020202020204" pitchFamily="34" charset="0"/>
              </a:rPr>
              <a:t>Favoriser </a:t>
            </a:r>
            <a:r>
              <a:rPr lang="fr-FR" sz="2400" dirty="0">
                <a:latin typeface="Arial" panose="020B0604020202020204" pitchFamily="34" charset="0"/>
                <a:cs typeface="Arial" panose="020B0604020202020204" pitchFamily="34" charset="0"/>
              </a:rPr>
              <a:t>son autonomie, sa construction de l’estime de </a:t>
            </a:r>
            <a:r>
              <a:rPr lang="fr-FR" sz="2400" dirty="0" smtClean="0">
                <a:latin typeface="Arial" panose="020B0604020202020204" pitchFamily="34" charset="0"/>
                <a:cs typeface="Arial" panose="020B0604020202020204" pitchFamily="34" charset="0"/>
              </a:rPr>
              <a:t>soi, valoriser </a:t>
            </a:r>
            <a:r>
              <a:rPr lang="fr-FR" sz="2400" dirty="0">
                <a:latin typeface="Arial" panose="020B0604020202020204" pitchFamily="34" charset="0"/>
                <a:cs typeface="Arial" panose="020B0604020202020204" pitchFamily="34" charset="0"/>
              </a:rPr>
              <a:t>ses </a:t>
            </a:r>
            <a:r>
              <a:rPr lang="fr-FR" sz="2400" dirty="0" smtClean="0">
                <a:latin typeface="Arial" panose="020B0604020202020204" pitchFamily="34" charset="0"/>
                <a:cs typeface="Arial" panose="020B0604020202020204" pitchFamily="34" charset="0"/>
              </a:rPr>
              <a:t>expériences </a:t>
            </a:r>
          </a:p>
          <a:p>
            <a:endParaRPr lang="fr-FR" sz="2400" dirty="0" smtClean="0">
              <a:latin typeface="Arial" panose="020B0604020202020204" pitchFamily="34" charset="0"/>
              <a:cs typeface="Arial" panose="020B0604020202020204" pitchFamily="34" charset="0"/>
            </a:endParaRPr>
          </a:p>
          <a:p>
            <a:r>
              <a:rPr lang="fr-FR" sz="2400" dirty="0">
                <a:latin typeface="Arial" panose="020B0604020202020204" pitchFamily="34" charset="0"/>
                <a:cs typeface="Arial" panose="020B0604020202020204" pitchFamily="34" charset="0"/>
              </a:rPr>
              <a:t>Croire en l’enfant, relever les qualités, travailler sur les  points à améliorer, l’aider à surmonter ses points faibles</a:t>
            </a:r>
          </a:p>
          <a:p>
            <a:endParaRPr lang="fr-FR" sz="2400" dirty="0" smtClean="0">
              <a:latin typeface="Arial" panose="020B0604020202020204" pitchFamily="34" charset="0"/>
              <a:cs typeface="Arial" panose="020B0604020202020204" pitchFamily="34" charset="0"/>
            </a:endParaRPr>
          </a:p>
          <a:p>
            <a:r>
              <a:rPr lang="fr-FR" sz="2400" dirty="0" smtClean="0">
                <a:latin typeface="Arial" panose="020B0604020202020204" pitchFamily="34" charset="0"/>
                <a:cs typeface="Arial" panose="020B0604020202020204" pitchFamily="34" charset="0"/>
              </a:rPr>
              <a:t>Montrer </a:t>
            </a:r>
            <a:r>
              <a:rPr lang="fr-FR" sz="2400" dirty="0">
                <a:latin typeface="Arial" panose="020B0604020202020204" pitchFamily="34" charset="0"/>
                <a:cs typeface="Arial" panose="020B0604020202020204" pitchFamily="34" charset="0"/>
              </a:rPr>
              <a:t>à l’enfant que ce qu’il apprend est utile dans la </a:t>
            </a:r>
            <a:r>
              <a:rPr lang="fr-FR" sz="2400" dirty="0" smtClean="0">
                <a:latin typeface="Arial" panose="020B0604020202020204" pitchFamily="34" charset="0"/>
                <a:cs typeface="Arial" panose="020B0604020202020204" pitchFamily="34" charset="0"/>
              </a:rPr>
              <a:t>vie</a:t>
            </a:r>
          </a:p>
          <a:p>
            <a:endParaRPr lang="fr-FR" sz="2400" dirty="0">
              <a:latin typeface="Arial" panose="020B0604020202020204" pitchFamily="34" charset="0"/>
              <a:cs typeface="Arial" panose="020B0604020202020204" pitchFamily="34" charset="0"/>
            </a:endParaRPr>
          </a:p>
          <a:p>
            <a:r>
              <a:rPr lang="fr-FR" sz="2400" dirty="0">
                <a:latin typeface="Arial" panose="020B0604020202020204" pitchFamily="34" charset="0"/>
                <a:cs typeface="Arial" panose="020B0604020202020204" pitchFamily="34" charset="0"/>
              </a:rPr>
              <a:t>Lui monter comment l’école l’aide à grandir </a:t>
            </a:r>
            <a:endParaRPr lang="fr-FR" sz="2400" dirty="0" smtClean="0">
              <a:latin typeface="Arial" panose="020B0604020202020204" pitchFamily="34" charset="0"/>
              <a:cs typeface="Arial" panose="020B0604020202020204" pitchFamily="34" charset="0"/>
            </a:endParaRPr>
          </a:p>
          <a:p>
            <a:endParaRPr lang="fr-FR" sz="2400" dirty="0">
              <a:latin typeface="Arial" panose="020B0604020202020204" pitchFamily="34" charset="0"/>
              <a:cs typeface="Arial" panose="020B0604020202020204" pitchFamily="34" charset="0"/>
            </a:endParaRPr>
          </a:p>
          <a:p>
            <a:r>
              <a:rPr lang="fr-FR" sz="2400" dirty="0" err="1">
                <a:latin typeface="Arial" panose="020B0604020202020204" pitchFamily="34" charset="0"/>
                <a:cs typeface="Arial" panose="020B0604020202020204" pitchFamily="34" charset="0"/>
              </a:rPr>
              <a:t>Etre</a:t>
            </a:r>
            <a:r>
              <a:rPr lang="fr-FR" sz="2400" dirty="0">
                <a:latin typeface="Arial" panose="020B0604020202020204" pitchFamily="34" charset="0"/>
                <a:cs typeface="Arial" panose="020B0604020202020204" pitchFamily="34" charset="0"/>
              </a:rPr>
              <a:t> précis dans les consignes et les expliciter- Favoriser les questions </a:t>
            </a:r>
            <a:r>
              <a:rPr lang="fr-FR" sz="2400" dirty="0" smtClean="0">
                <a:latin typeface="Arial" panose="020B0604020202020204" pitchFamily="34" charset="0"/>
                <a:cs typeface="Arial" panose="020B0604020202020204" pitchFamily="34" charset="0"/>
              </a:rPr>
              <a:t>ouvertes</a:t>
            </a:r>
          </a:p>
          <a:p>
            <a:endParaRPr lang="fr-FR" sz="2400" dirty="0">
              <a:latin typeface="Arial" panose="020B0604020202020204" pitchFamily="34" charset="0"/>
              <a:cs typeface="Arial" panose="020B0604020202020204" pitchFamily="34" charset="0"/>
            </a:endParaRPr>
          </a:p>
          <a:p>
            <a:r>
              <a:rPr lang="fr-FR" sz="2400" dirty="0">
                <a:latin typeface="Arial" panose="020B0604020202020204" pitchFamily="34" charset="0"/>
                <a:cs typeface="Arial" panose="020B0604020202020204" pitchFamily="34" charset="0"/>
              </a:rPr>
              <a:t>Leur apprendre à hiérarchiser pour ne pas se laisser envahir par des pensées parasites </a:t>
            </a:r>
            <a:endParaRPr lang="fr-FR" sz="2400" dirty="0" smtClean="0">
              <a:latin typeface="Arial" panose="020B0604020202020204" pitchFamily="34" charset="0"/>
              <a:cs typeface="Arial" panose="020B0604020202020204" pitchFamily="34" charset="0"/>
            </a:endParaRPr>
          </a:p>
          <a:p>
            <a:endParaRPr lang="fr-FR" sz="2400" dirty="0">
              <a:latin typeface="Arial" panose="020B0604020202020204" pitchFamily="34" charset="0"/>
              <a:cs typeface="Arial" panose="020B0604020202020204" pitchFamily="34" charset="0"/>
            </a:endParaRPr>
          </a:p>
          <a:p>
            <a:r>
              <a:rPr lang="fr-FR" sz="2400" dirty="0">
                <a:latin typeface="Arial" panose="020B0604020202020204" pitchFamily="34" charset="0"/>
                <a:cs typeface="Arial" panose="020B0604020202020204" pitchFamily="34" charset="0"/>
              </a:rPr>
              <a:t>Lui donner la capacité de donner du sens à la </a:t>
            </a:r>
            <a:r>
              <a:rPr lang="fr-FR" sz="2400" dirty="0" smtClean="0">
                <a:latin typeface="Arial" panose="020B0604020202020204" pitchFamily="34" charset="0"/>
                <a:cs typeface="Arial" panose="020B0604020202020204" pitchFamily="34" charset="0"/>
              </a:rPr>
              <a:t>loi</a:t>
            </a:r>
            <a:endParaRPr lang="fr-FR" sz="2400" dirty="0">
              <a:latin typeface="Arial" panose="020B0604020202020204" pitchFamily="34" charset="0"/>
              <a:cs typeface="Arial" panose="020B0604020202020204" pitchFamily="34" charset="0"/>
            </a:endParaRPr>
          </a:p>
        </p:txBody>
      </p:sp>
      <p:sp>
        <p:nvSpPr>
          <p:cNvPr id="3" name="Espace réservé du pied de page 2"/>
          <p:cNvSpPr>
            <a:spLocks noGrp="1"/>
          </p:cNvSpPr>
          <p:nvPr>
            <p:ph type="ftr" sz="quarter" idx="11"/>
          </p:nvPr>
        </p:nvSpPr>
        <p:spPr>
          <a:xfrm>
            <a:off x="8765" y="6627277"/>
            <a:ext cx="5943600" cy="228600"/>
          </a:xfrm>
        </p:spPr>
        <p:txBody>
          <a:bodyPr/>
          <a:lstStyle/>
          <a:p>
            <a:r>
              <a:rPr lang="fr-FR" smtClean="0">
                <a:solidFill>
                  <a:srgbClr val="9A5315"/>
                </a:solidFill>
              </a:rPr>
              <a:t>JF. LAURENT</a:t>
            </a:r>
            <a:endParaRPr lang="fr-FR" dirty="0">
              <a:solidFill>
                <a:srgbClr val="9A5315"/>
              </a:solidFill>
            </a:endParaRP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34625" y="6561626"/>
            <a:ext cx="1857375" cy="266700"/>
          </a:xfrm>
          <a:prstGeom prst="rect">
            <a:avLst/>
          </a:prstGeom>
        </p:spPr>
      </p:pic>
      <p:sp>
        <p:nvSpPr>
          <p:cNvPr id="6" name="ZoneTexte 5"/>
          <p:cNvSpPr txBox="1"/>
          <p:nvPr/>
        </p:nvSpPr>
        <p:spPr>
          <a:xfrm>
            <a:off x="2677" y="0"/>
            <a:ext cx="12189323" cy="1015663"/>
          </a:xfrm>
          <a:prstGeom prst="rect">
            <a:avLst/>
          </a:prstGeom>
          <a:gradFill flip="none" rotWithShape="1">
            <a:gsLst>
              <a:gs pos="0">
                <a:srgbClr val="FFDE2C"/>
              </a:gs>
              <a:gs pos="100000">
                <a:srgbClr val="FFFFFF"/>
              </a:gs>
            </a:gsLst>
            <a:lin ang="5400000" scaled="0"/>
            <a:tileRect/>
          </a:gradFill>
          <a:effectLst>
            <a:outerShdw blurRad="276225" dist="76200" dir="5400000" algn="tl" rotWithShape="0">
              <a:srgbClr val="000000">
                <a:alpha val="21000"/>
              </a:srgbClr>
            </a:outerShdw>
          </a:effectLst>
        </p:spPr>
        <p:txBody>
          <a:bodyPr wrap="square" rtlCol="0">
            <a:spAutoFit/>
          </a:bodyPr>
          <a:lstStyle/>
          <a:p>
            <a:pPr algn="ctr"/>
            <a:endParaRPr lang="fr-FR" sz="2400" dirty="0" smtClean="0">
              <a:latin typeface="Garamond"/>
              <a:cs typeface="Garamond"/>
            </a:endParaRPr>
          </a:p>
          <a:p>
            <a:r>
              <a:rPr lang="fr-FR" sz="2400" b="1" dirty="0" smtClean="0">
                <a:latin typeface="Garamond"/>
                <a:cs typeface="Garamond"/>
              </a:rPr>
              <a:t>                                             Comment accompagner un EIP </a:t>
            </a:r>
          </a:p>
          <a:p>
            <a:endParaRPr lang="fr-FR" sz="1200" dirty="0">
              <a:latin typeface="Garamond"/>
              <a:cs typeface="Garamond"/>
            </a:endParaRPr>
          </a:p>
        </p:txBody>
      </p:sp>
    </p:spTree>
    <p:extLst>
      <p:ext uri="{BB962C8B-B14F-4D97-AF65-F5344CB8AC3E}">
        <p14:creationId xmlns:p14="http://schemas.microsoft.com/office/powerpoint/2010/main" val="2185223644"/>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 calcmode="lin" valueType="num">
                                      <p:cBhvr additive="base">
                                        <p:cTn id="1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anim calcmode="lin" valueType="num">
                                      <p:cBhvr additive="base">
                                        <p:cTn id="19"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10" end="10"/>
                                            </p:txEl>
                                          </p:spTgt>
                                        </p:tgtEl>
                                        <p:attrNameLst>
                                          <p:attrName>style.visibility</p:attrName>
                                        </p:attrNameLst>
                                      </p:cBhvr>
                                      <p:to>
                                        <p:strVal val="visible"/>
                                      </p:to>
                                    </p:set>
                                    <p:anim calcmode="lin" valueType="num">
                                      <p:cBhvr additive="base">
                                        <p:cTn id="25"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anim calcmode="lin" valueType="num">
                                      <p:cBhvr additive="base">
                                        <p:cTn id="31"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14" end="14"/>
                                            </p:txEl>
                                          </p:spTgt>
                                        </p:tgtEl>
                                        <p:attrNameLst>
                                          <p:attrName>style.visibility</p:attrName>
                                        </p:attrNameLst>
                                      </p:cBhvr>
                                      <p:to>
                                        <p:strVal val="visible"/>
                                      </p:to>
                                    </p:set>
                                    <p:anim calcmode="lin" valueType="num">
                                      <p:cBhvr additive="base">
                                        <p:cTn id="37" dur="500" fill="hold"/>
                                        <p:tgtEl>
                                          <p:spTgt spid="2">
                                            <p:txEl>
                                              <p:pRg st="14" end="1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fr-FR" smtClean="0"/>
              <a:t>JF. LAURENT</a:t>
            </a:r>
            <a:endParaRPr lang="fr-FR"/>
          </a:p>
        </p:txBody>
      </p:sp>
      <p:sp>
        <p:nvSpPr>
          <p:cNvPr id="3" name="ZoneTexte 2"/>
          <p:cNvSpPr txBox="1"/>
          <p:nvPr/>
        </p:nvSpPr>
        <p:spPr>
          <a:xfrm>
            <a:off x="6823484" y="2349662"/>
            <a:ext cx="4689713" cy="646331"/>
          </a:xfrm>
          <a:prstGeom prst="rect">
            <a:avLst/>
          </a:prstGeom>
          <a:gradFill flip="none" rotWithShape="1">
            <a:gsLst>
              <a:gs pos="0">
                <a:schemeClr val="bg1">
                  <a:lumMod val="75000"/>
                </a:schemeClr>
              </a:gs>
              <a:gs pos="100000">
                <a:srgbClr val="FFFFFF"/>
              </a:gs>
            </a:gsLst>
            <a:path path="circle">
              <a:fillToRect l="100000" t="100000"/>
            </a:path>
            <a:tileRect r="-100000" b="-100000"/>
          </a:gradFill>
        </p:spPr>
        <p:txBody>
          <a:bodyPr wrap="square" rtlCol="0">
            <a:spAutoFit/>
          </a:bodyPr>
          <a:lstStyle/>
          <a:p>
            <a:r>
              <a:rPr lang="fr-FR" dirty="0" smtClean="0"/>
              <a:t>        Besoin d’être dans leur ZPD</a:t>
            </a:r>
          </a:p>
          <a:p>
            <a:r>
              <a:rPr lang="fr-FR" dirty="0" smtClean="0"/>
              <a:t>(zone proximale de développement</a:t>
            </a:r>
            <a:endParaRPr lang="fr-FR" dirty="0"/>
          </a:p>
        </p:txBody>
      </p:sp>
      <p:sp>
        <p:nvSpPr>
          <p:cNvPr id="5" name="ZoneTexte 4"/>
          <p:cNvSpPr txBox="1"/>
          <p:nvPr/>
        </p:nvSpPr>
        <p:spPr>
          <a:xfrm>
            <a:off x="569910" y="3449707"/>
            <a:ext cx="4282465" cy="369332"/>
          </a:xfrm>
          <a:prstGeom prst="rect">
            <a:avLst/>
          </a:prstGeom>
          <a:gradFill flip="none" rotWithShape="1">
            <a:gsLst>
              <a:gs pos="0">
                <a:schemeClr val="bg1">
                  <a:lumMod val="75000"/>
                </a:schemeClr>
              </a:gs>
              <a:gs pos="100000">
                <a:srgbClr val="FFFFFF"/>
              </a:gs>
            </a:gsLst>
            <a:path path="circle">
              <a:fillToRect l="100000" t="100000"/>
            </a:path>
            <a:tileRect r="-100000" b="-100000"/>
          </a:gradFill>
        </p:spPr>
        <p:txBody>
          <a:bodyPr wrap="square" rtlCol="0">
            <a:spAutoFit/>
          </a:bodyPr>
          <a:lstStyle/>
          <a:p>
            <a:r>
              <a:rPr lang="fr-FR" dirty="0" smtClean="0"/>
              <a:t>Besoin d’aimer et d’être aimé</a:t>
            </a:r>
            <a:endParaRPr lang="fr-FR" dirty="0"/>
          </a:p>
        </p:txBody>
      </p:sp>
      <p:sp>
        <p:nvSpPr>
          <p:cNvPr id="6" name="ZoneTexte 5"/>
          <p:cNvSpPr txBox="1"/>
          <p:nvPr/>
        </p:nvSpPr>
        <p:spPr>
          <a:xfrm>
            <a:off x="569909" y="2554150"/>
            <a:ext cx="3191496" cy="369332"/>
          </a:xfrm>
          <a:prstGeom prst="rect">
            <a:avLst/>
          </a:prstGeom>
          <a:gradFill flip="none" rotWithShape="1">
            <a:gsLst>
              <a:gs pos="0">
                <a:schemeClr val="bg1">
                  <a:lumMod val="75000"/>
                </a:schemeClr>
              </a:gs>
              <a:gs pos="100000">
                <a:srgbClr val="FFFFFF"/>
              </a:gs>
            </a:gsLst>
            <a:path path="circle">
              <a:fillToRect l="100000" t="100000"/>
            </a:path>
            <a:tileRect r="-100000" b="-100000"/>
          </a:gradFill>
        </p:spPr>
        <p:txBody>
          <a:bodyPr wrap="square" rtlCol="0">
            <a:spAutoFit/>
          </a:bodyPr>
          <a:lstStyle/>
          <a:p>
            <a:r>
              <a:rPr lang="fr-FR" dirty="0" smtClean="0"/>
              <a:t> Besoin de sens</a:t>
            </a:r>
            <a:endParaRPr lang="fr-FR" dirty="0"/>
          </a:p>
        </p:txBody>
      </p:sp>
      <p:sp>
        <p:nvSpPr>
          <p:cNvPr id="7" name="ZoneTexte 6"/>
          <p:cNvSpPr txBox="1"/>
          <p:nvPr/>
        </p:nvSpPr>
        <p:spPr>
          <a:xfrm>
            <a:off x="8312540" y="3449707"/>
            <a:ext cx="3200656" cy="369332"/>
          </a:xfrm>
          <a:prstGeom prst="rect">
            <a:avLst/>
          </a:prstGeom>
          <a:gradFill flip="none" rotWithShape="1">
            <a:gsLst>
              <a:gs pos="0">
                <a:schemeClr val="bg1">
                  <a:lumMod val="75000"/>
                </a:schemeClr>
              </a:gs>
              <a:gs pos="100000">
                <a:srgbClr val="FFFFFF"/>
              </a:gs>
            </a:gsLst>
            <a:path path="circle">
              <a:fillToRect l="100000" t="100000"/>
            </a:path>
            <a:tileRect r="-100000" b="-100000"/>
          </a:gradFill>
        </p:spPr>
        <p:txBody>
          <a:bodyPr wrap="square" rtlCol="0">
            <a:spAutoFit/>
          </a:bodyPr>
          <a:lstStyle/>
          <a:p>
            <a:r>
              <a:rPr lang="fr-FR" dirty="0" smtClean="0"/>
              <a:t> Besoin de complexité</a:t>
            </a:r>
            <a:endParaRPr lang="fr-FR" dirty="0"/>
          </a:p>
        </p:txBody>
      </p:sp>
      <p:sp>
        <p:nvSpPr>
          <p:cNvPr id="9" name="ZoneTexte 8"/>
          <p:cNvSpPr txBox="1"/>
          <p:nvPr/>
        </p:nvSpPr>
        <p:spPr>
          <a:xfrm>
            <a:off x="7623391" y="1809376"/>
            <a:ext cx="3889805" cy="369332"/>
          </a:xfrm>
          <a:prstGeom prst="rect">
            <a:avLst/>
          </a:prstGeom>
          <a:gradFill flip="none" rotWithShape="1">
            <a:gsLst>
              <a:gs pos="0">
                <a:schemeClr val="bg1">
                  <a:lumMod val="75000"/>
                </a:schemeClr>
              </a:gs>
              <a:gs pos="100000">
                <a:srgbClr val="FFFFFF"/>
              </a:gs>
            </a:gsLst>
            <a:path path="circle">
              <a:fillToRect l="100000" t="100000"/>
            </a:path>
            <a:tileRect r="-100000" b="-100000"/>
          </a:gradFill>
        </p:spPr>
        <p:txBody>
          <a:bodyPr wrap="square" rtlCol="0">
            <a:spAutoFit/>
          </a:bodyPr>
          <a:lstStyle/>
          <a:p>
            <a:r>
              <a:rPr lang="fr-FR" dirty="0" smtClean="0"/>
              <a:t> Besoin de reconnaissance</a:t>
            </a:r>
            <a:endParaRPr lang="fr-FR" dirty="0"/>
          </a:p>
        </p:txBody>
      </p:sp>
      <p:sp>
        <p:nvSpPr>
          <p:cNvPr id="10" name="ZoneTexte 9"/>
          <p:cNvSpPr txBox="1"/>
          <p:nvPr/>
        </p:nvSpPr>
        <p:spPr>
          <a:xfrm>
            <a:off x="455927" y="4873688"/>
            <a:ext cx="4673261" cy="369332"/>
          </a:xfrm>
          <a:prstGeom prst="rect">
            <a:avLst/>
          </a:prstGeom>
          <a:gradFill flip="none" rotWithShape="1">
            <a:gsLst>
              <a:gs pos="0">
                <a:schemeClr val="bg1">
                  <a:lumMod val="75000"/>
                </a:schemeClr>
              </a:gs>
              <a:gs pos="100000">
                <a:srgbClr val="FFFFFF"/>
              </a:gs>
            </a:gsLst>
            <a:path path="circle">
              <a:fillToRect l="100000" t="100000"/>
            </a:path>
            <a:tileRect r="-100000" b="-100000"/>
          </a:gradFill>
        </p:spPr>
        <p:txBody>
          <a:bodyPr wrap="square" rtlCol="0">
            <a:spAutoFit/>
          </a:bodyPr>
          <a:lstStyle/>
          <a:p>
            <a:r>
              <a:rPr lang="fr-FR" dirty="0" smtClean="0"/>
              <a:t> Besoin d’étancher leur empathie</a:t>
            </a:r>
            <a:endParaRPr lang="fr-FR" dirty="0"/>
          </a:p>
        </p:txBody>
      </p:sp>
      <p:sp>
        <p:nvSpPr>
          <p:cNvPr id="11" name="ZoneTexte 10"/>
          <p:cNvSpPr txBox="1"/>
          <p:nvPr/>
        </p:nvSpPr>
        <p:spPr>
          <a:xfrm>
            <a:off x="455927" y="1814407"/>
            <a:ext cx="3305479" cy="369332"/>
          </a:xfrm>
          <a:prstGeom prst="rect">
            <a:avLst/>
          </a:prstGeom>
          <a:gradFill flip="none" rotWithShape="1">
            <a:gsLst>
              <a:gs pos="0">
                <a:schemeClr val="bg1">
                  <a:lumMod val="75000"/>
                </a:schemeClr>
              </a:gs>
              <a:gs pos="100000">
                <a:srgbClr val="FFFFFF"/>
              </a:gs>
            </a:gsLst>
            <a:path path="circle">
              <a:fillToRect l="100000" t="100000"/>
            </a:path>
            <a:tileRect r="-100000" b="-100000"/>
          </a:gradFill>
        </p:spPr>
        <p:txBody>
          <a:bodyPr wrap="square" rtlCol="0">
            <a:spAutoFit/>
          </a:bodyPr>
          <a:lstStyle/>
          <a:p>
            <a:r>
              <a:rPr lang="fr-FR" dirty="0" smtClean="0"/>
              <a:t> Besoin de challenges</a:t>
            </a:r>
            <a:endParaRPr lang="fr-FR" dirty="0"/>
          </a:p>
        </p:txBody>
      </p:sp>
      <p:sp>
        <p:nvSpPr>
          <p:cNvPr id="12" name="ZoneTexte 11"/>
          <p:cNvSpPr txBox="1"/>
          <p:nvPr/>
        </p:nvSpPr>
        <p:spPr>
          <a:xfrm>
            <a:off x="569910" y="4188371"/>
            <a:ext cx="4559279" cy="369332"/>
          </a:xfrm>
          <a:prstGeom prst="rect">
            <a:avLst/>
          </a:prstGeom>
          <a:gradFill flip="none" rotWithShape="1">
            <a:gsLst>
              <a:gs pos="0">
                <a:schemeClr val="bg1">
                  <a:lumMod val="75000"/>
                </a:schemeClr>
              </a:gs>
              <a:gs pos="100000">
                <a:srgbClr val="FFFFFF"/>
              </a:gs>
            </a:gsLst>
            <a:path path="circle">
              <a:fillToRect l="100000" t="100000"/>
            </a:path>
            <a:tileRect r="-100000" b="-100000"/>
          </a:gradFill>
        </p:spPr>
        <p:txBody>
          <a:bodyPr wrap="square" rtlCol="0">
            <a:spAutoFit/>
          </a:bodyPr>
          <a:lstStyle/>
          <a:p>
            <a:r>
              <a:rPr lang="fr-FR" dirty="0" smtClean="0"/>
              <a:t>Besoin de cadre doux et constant</a:t>
            </a:r>
            <a:endParaRPr lang="fr-FR" dirty="0"/>
          </a:p>
        </p:txBody>
      </p:sp>
      <p:sp>
        <p:nvSpPr>
          <p:cNvPr id="13" name="ZoneTexte 12"/>
          <p:cNvSpPr txBox="1"/>
          <p:nvPr/>
        </p:nvSpPr>
        <p:spPr>
          <a:xfrm>
            <a:off x="3096679" y="5787606"/>
            <a:ext cx="6008479" cy="369332"/>
          </a:xfrm>
          <a:prstGeom prst="rect">
            <a:avLst/>
          </a:prstGeom>
          <a:gradFill flip="none" rotWithShape="1">
            <a:gsLst>
              <a:gs pos="0">
                <a:schemeClr val="bg1">
                  <a:lumMod val="75000"/>
                </a:schemeClr>
              </a:gs>
              <a:gs pos="100000">
                <a:srgbClr val="FFFFFF"/>
              </a:gs>
            </a:gsLst>
            <a:path path="circle">
              <a:fillToRect l="100000" t="100000"/>
            </a:path>
            <a:tileRect r="-100000" b="-100000"/>
          </a:gradFill>
        </p:spPr>
        <p:txBody>
          <a:bodyPr wrap="square" rtlCol="0">
            <a:spAutoFit/>
          </a:bodyPr>
          <a:lstStyle/>
          <a:p>
            <a:r>
              <a:rPr lang="fr-FR" dirty="0" smtClean="0"/>
              <a:t>  Besoin d’aide à la gestion de leurs émotions</a:t>
            </a:r>
            <a:endParaRPr lang="fr-FR" dirty="0"/>
          </a:p>
        </p:txBody>
      </p:sp>
      <p:sp>
        <p:nvSpPr>
          <p:cNvPr id="14" name="ZoneTexte 13"/>
          <p:cNvSpPr txBox="1"/>
          <p:nvPr/>
        </p:nvSpPr>
        <p:spPr>
          <a:xfrm>
            <a:off x="8829361" y="4191373"/>
            <a:ext cx="2683836" cy="369332"/>
          </a:xfrm>
          <a:prstGeom prst="rect">
            <a:avLst/>
          </a:prstGeom>
          <a:gradFill flip="none" rotWithShape="1">
            <a:gsLst>
              <a:gs pos="0">
                <a:schemeClr val="bg1">
                  <a:lumMod val="75000"/>
                </a:schemeClr>
              </a:gs>
              <a:gs pos="100000">
                <a:srgbClr val="FFFFFF"/>
              </a:gs>
            </a:gsLst>
            <a:path path="circle">
              <a:fillToRect l="100000" t="100000"/>
            </a:path>
            <a:tileRect r="-100000" b="-100000"/>
          </a:gradFill>
        </p:spPr>
        <p:txBody>
          <a:bodyPr wrap="square" rtlCol="0">
            <a:spAutoFit/>
          </a:bodyPr>
          <a:lstStyle/>
          <a:p>
            <a:r>
              <a:rPr lang="fr-FR" dirty="0" smtClean="0"/>
              <a:t> Besoin de justice</a:t>
            </a:r>
            <a:endParaRPr lang="fr-FR" dirty="0"/>
          </a:p>
        </p:txBody>
      </p:sp>
      <p:sp>
        <p:nvSpPr>
          <p:cNvPr id="15" name="ZoneTexte 14"/>
          <p:cNvSpPr txBox="1"/>
          <p:nvPr/>
        </p:nvSpPr>
        <p:spPr>
          <a:xfrm>
            <a:off x="2677" y="0"/>
            <a:ext cx="12189323" cy="1261884"/>
          </a:xfrm>
          <a:prstGeom prst="rect">
            <a:avLst/>
          </a:prstGeom>
          <a:gradFill flip="none" rotWithShape="1">
            <a:gsLst>
              <a:gs pos="0">
                <a:srgbClr val="FFDE2C"/>
              </a:gs>
              <a:gs pos="100000">
                <a:srgbClr val="FFFFFF"/>
              </a:gs>
            </a:gsLst>
            <a:lin ang="5400000" scaled="0"/>
            <a:tileRect/>
          </a:gradFill>
          <a:effectLst>
            <a:outerShdw blurRad="276225" dist="76200" dir="5400000" algn="tl" rotWithShape="0">
              <a:srgbClr val="000000">
                <a:alpha val="21000"/>
              </a:srgbClr>
            </a:outerShdw>
          </a:effectLst>
        </p:spPr>
        <p:txBody>
          <a:bodyPr wrap="square" rtlCol="0">
            <a:spAutoFit/>
          </a:bodyPr>
          <a:lstStyle/>
          <a:p>
            <a:pPr algn="ctr"/>
            <a:endParaRPr lang="fr-FR" sz="2400" dirty="0" smtClean="0">
              <a:latin typeface="Garamond"/>
              <a:cs typeface="Garamond"/>
            </a:endParaRPr>
          </a:p>
          <a:p>
            <a:r>
              <a:rPr lang="fr-FR" sz="2400" b="1" dirty="0" smtClean="0">
                <a:latin typeface="Garamond"/>
                <a:cs typeface="Garamond"/>
              </a:rPr>
              <a:t>                                                                Leurs besoins</a:t>
            </a:r>
            <a:endParaRPr lang="fr-FR" sz="2400" b="1" dirty="0">
              <a:latin typeface="Garamond"/>
              <a:cs typeface="Garamond"/>
            </a:endParaRPr>
          </a:p>
          <a:p>
            <a:pPr algn="ctr"/>
            <a:r>
              <a:rPr lang="fr-FR" sz="2800" dirty="0" smtClean="0">
                <a:latin typeface="Garamond"/>
                <a:cs typeface="Garamond"/>
              </a:rPr>
              <a:t> </a:t>
            </a:r>
            <a:endParaRPr lang="fr-FR" sz="2800" dirty="0">
              <a:latin typeface="Garamond"/>
              <a:cs typeface="Garamond"/>
            </a:endParaRPr>
          </a:p>
        </p:txBody>
      </p:sp>
      <p:sp>
        <p:nvSpPr>
          <p:cNvPr id="16" name="ZoneTexte 15"/>
          <p:cNvSpPr txBox="1"/>
          <p:nvPr/>
        </p:nvSpPr>
        <p:spPr>
          <a:xfrm>
            <a:off x="7069508" y="4914824"/>
            <a:ext cx="4443688" cy="369332"/>
          </a:xfrm>
          <a:prstGeom prst="rect">
            <a:avLst/>
          </a:prstGeom>
          <a:gradFill flip="none" rotWithShape="1">
            <a:gsLst>
              <a:gs pos="0">
                <a:schemeClr val="bg1">
                  <a:lumMod val="75000"/>
                </a:schemeClr>
              </a:gs>
              <a:gs pos="100000">
                <a:srgbClr val="FFFFFF"/>
              </a:gs>
            </a:gsLst>
            <a:path path="circle">
              <a:fillToRect l="100000" t="100000"/>
            </a:path>
            <a:tileRect r="-100000" b="-100000"/>
          </a:gradFill>
        </p:spPr>
        <p:txBody>
          <a:bodyPr wrap="square" rtlCol="0">
            <a:spAutoFit/>
          </a:bodyPr>
          <a:lstStyle/>
          <a:p>
            <a:r>
              <a:rPr lang="fr-FR" dirty="0" smtClean="0"/>
              <a:t> Besoin d’écoute et d’explications</a:t>
            </a:r>
            <a:endParaRPr lang="fr-FR" dirty="0"/>
          </a:p>
        </p:txBody>
      </p:sp>
    </p:spTree>
    <p:extLst>
      <p:ext uri="{BB962C8B-B14F-4D97-AF65-F5344CB8AC3E}">
        <p14:creationId xmlns:p14="http://schemas.microsoft.com/office/powerpoint/2010/main" val="346999808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0" y="0"/>
            <a:ext cx="12189323" cy="1261884"/>
          </a:xfrm>
          <a:prstGeom prst="rect">
            <a:avLst/>
          </a:prstGeom>
          <a:gradFill flip="none" rotWithShape="1">
            <a:gsLst>
              <a:gs pos="0">
                <a:srgbClr val="FFDE2C"/>
              </a:gs>
              <a:gs pos="100000">
                <a:srgbClr val="FFFFFF"/>
              </a:gs>
            </a:gsLst>
            <a:lin ang="5400000" scaled="0"/>
            <a:tileRect/>
          </a:gradFill>
          <a:effectLst>
            <a:outerShdw blurRad="276225" dist="76200" dir="5400000" algn="tl" rotWithShape="0">
              <a:srgbClr val="000000">
                <a:alpha val="21000"/>
              </a:srgbClr>
            </a:outerShdw>
          </a:effectLst>
        </p:spPr>
        <p:txBody>
          <a:bodyPr wrap="square" rtlCol="0">
            <a:spAutoFit/>
          </a:bodyPr>
          <a:lstStyle/>
          <a:p>
            <a:pPr algn="ctr"/>
            <a:endParaRPr lang="fr-FR" sz="2400" dirty="0" smtClean="0">
              <a:latin typeface="Garamond"/>
              <a:cs typeface="Garamond"/>
            </a:endParaRPr>
          </a:p>
          <a:p>
            <a:r>
              <a:rPr lang="fr-FR" sz="2400" b="1" dirty="0" smtClean="0">
                <a:latin typeface="Garamond"/>
                <a:cs typeface="Garamond"/>
              </a:rPr>
              <a:t>                                              </a:t>
            </a:r>
            <a:endParaRPr lang="fr-FR" sz="2400" b="1" dirty="0">
              <a:latin typeface="Garamond"/>
              <a:cs typeface="Garamond"/>
            </a:endParaRPr>
          </a:p>
          <a:p>
            <a:pPr algn="ctr"/>
            <a:r>
              <a:rPr lang="fr-FR" sz="2800" dirty="0" smtClean="0">
                <a:latin typeface="Garamond"/>
                <a:cs typeface="Garamond"/>
              </a:rPr>
              <a:t> </a:t>
            </a:r>
            <a:endParaRPr lang="fr-FR" sz="2800" dirty="0">
              <a:latin typeface="Garamond"/>
              <a:cs typeface="Garamond"/>
            </a:endParaRPr>
          </a:p>
        </p:txBody>
      </p:sp>
      <p:sp>
        <p:nvSpPr>
          <p:cNvPr id="3" name="ZoneTexte 2"/>
          <p:cNvSpPr txBox="1"/>
          <p:nvPr/>
        </p:nvSpPr>
        <p:spPr>
          <a:xfrm>
            <a:off x="4389747" y="501758"/>
            <a:ext cx="4285229" cy="461665"/>
          </a:xfrm>
          <a:prstGeom prst="rect">
            <a:avLst/>
          </a:prstGeom>
          <a:noFill/>
        </p:spPr>
        <p:txBody>
          <a:bodyPr wrap="square" rtlCol="0">
            <a:spAutoFit/>
          </a:bodyPr>
          <a:lstStyle/>
          <a:p>
            <a:r>
              <a:rPr lang="fr-FR" sz="2400" dirty="0" smtClean="0"/>
              <a:t>       Axes de travail</a:t>
            </a:r>
            <a:endParaRPr lang="fr-FR" sz="2400" dirty="0"/>
          </a:p>
        </p:txBody>
      </p:sp>
      <p:sp>
        <p:nvSpPr>
          <p:cNvPr id="4" name="ZoneTexte 3"/>
          <p:cNvSpPr txBox="1"/>
          <p:nvPr/>
        </p:nvSpPr>
        <p:spPr>
          <a:xfrm>
            <a:off x="1233309" y="2085428"/>
            <a:ext cx="6542815" cy="369332"/>
          </a:xfrm>
          <a:prstGeom prst="rect">
            <a:avLst/>
          </a:prstGeom>
          <a:noFill/>
        </p:spPr>
        <p:txBody>
          <a:bodyPr wrap="square" rtlCol="0">
            <a:spAutoFit/>
          </a:bodyPr>
          <a:lstStyle/>
          <a:p>
            <a:r>
              <a:rPr lang="fr-FR" dirty="0" smtClean="0"/>
              <a:t>- Règlement intérieur en lien avec réparations</a:t>
            </a:r>
            <a:endParaRPr lang="fr-FR" dirty="0"/>
          </a:p>
        </p:txBody>
      </p:sp>
      <p:sp>
        <p:nvSpPr>
          <p:cNvPr id="5" name="ZoneTexte 4"/>
          <p:cNvSpPr txBox="1"/>
          <p:nvPr/>
        </p:nvSpPr>
        <p:spPr>
          <a:xfrm>
            <a:off x="1233308" y="2960010"/>
            <a:ext cx="5832093" cy="369332"/>
          </a:xfrm>
          <a:prstGeom prst="rect">
            <a:avLst/>
          </a:prstGeom>
          <a:noFill/>
        </p:spPr>
        <p:txBody>
          <a:bodyPr wrap="square" rtlCol="0">
            <a:spAutoFit/>
          </a:bodyPr>
          <a:lstStyle/>
          <a:p>
            <a:r>
              <a:rPr lang="fr-FR" dirty="0" smtClean="0"/>
              <a:t>- Médiation, gestion des conflits</a:t>
            </a:r>
            <a:endParaRPr lang="fr-FR" dirty="0"/>
          </a:p>
        </p:txBody>
      </p:sp>
      <p:sp>
        <p:nvSpPr>
          <p:cNvPr id="6" name="ZoneTexte 5"/>
          <p:cNvSpPr txBox="1"/>
          <p:nvPr/>
        </p:nvSpPr>
        <p:spPr>
          <a:xfrm>
            <a:off x="1233308" y="3899898"/>
            <a:ext cx="5832093" cy="369332"/>
          </a:xfrm>
          <a:prstGeom prst="rect">
            <a:avLst/>
          </a:prstGeom>
          <a:noFill/>
        </p:spPr>
        <p:txBody>
          <a:bodyPr wrap="square" rtlCol="0">
            <a:spAutoFit/>
          </a:bodyPr>
          <a:lstStyle/>
          <a:p>
            <a:r>
              <a:rPr lang="fr-FR" dirty="0" smtClean="0"/>
              <a:t>- Protocole spécifique précoces</a:t>
            </a:r>
            <a:endParaRPr lang="fr-FR" dirty="0"/>
          </a:p>
        </p:txBody>
      </p:sp>
      <p:sp>
        <p:nvSpPr>
          <p:cNvPr id="7" name="ZoneTexte 6"/>
          <p:cNvSpPr txBox="1"/>
          <p:nvPr/>
        </p:nvSpPr>
        <p:spPr>
          <a:xfrm>
            <a:off x="1233308" y="4699573"/>
            <a:ext cx="5832093" cy="369332"/>
          </a:xfrm>
          <a:prstGeom prst="rect">
            <a:avLst/>
          </a:prstGeom>
          <a:noFill/>
        </p:spPr>
        <p:txBody>
          <a:bodyPr wrap="square" rtlCol="0">
            <a:spAutoFit/>
          </a:bodyPr>
          <a:lstStyle/>
          <a:p>
            <a:r>
              <a:rPr lang="fr-FR" dirty="0" smtClean="0"/>
              <a:t>- De la punition à la réparation</a:t>
            </a:r>
            <a:endParaRPr lang="fr-FR" dirty="0"/>
          </a:p>
        </p:txBody>
      </p:sp>
      <p:sp>
        <p:nvSpPr>
          <p:cNvPr id="8" name="ZoneTexte 7"/>
          <p:cNvSpPr txBox="1"/>
          <p:nvPr/>
        </p:nvSpPr>
        <p:spPr>
          <a:xfrm>
            <a:off x="1233308" y="5535008"/>
            <a:ext cx="9134856" cy="369332"/>
          </a:xfrm>
          <a:prstGeom prst="rect">
            <a:avLst/>
          </a:prstGeom>
          <a:noFill/>
        </p:spPr>
        <p:txBody>
          <a:bodyPr wrap="square" rtlCol="0">
            <a:spAutoFit/>
          </a:bodyPr>
          <a:lstStyle/>
          <a:p>
            <a:r>
              <a:rPr lang="fr-FR" dirty="0" smtClean="0"/>
              <a:t>- Relation éducative, place des émotions, pédagogie institutionnelle</a:t>
            </a:r>
            <a:endParaRPr lang="fr-FR" dirty="0"/>
          </a:p>
        </p:txBody>
      </p:sp>
      <p:sp>
        <p:nvSpPr>
          <p:cNvPr id="9" name="ZoneTexte 8"/>
          <p:cNvSpPr txBox="1"/>
          <p:nvPr/>
        </p:nvSpPr>
        <p:spPr>
          <a:xfrm>
            <a:off x="1233308" y="6271964"/>
            <a:ext cx="5832093" cy="369332"/>
          </a:xfrm>
          <a:prstGeom prst="rect">
            <a:avLst/>
          </a:prstGeom>
          <a:noFill/>
        </p:spPr>
        <p:txBody>
          <a:bodyPr wrap="square" rtlCol="0">
            <a:spAutoFit/>
          </a:bodyPr>
          <a:lstStyle/>
          <a:p>
            <a:r>
              <a:rPr lang="fr-FR" dirty="0" smtClean="0"/>
              <a:t>- Autres</a:t>
            </a:r>
            <a:r>
              <a:rPr lang="mr-IN" dirty="0" smtClean="0"/>
              <a:t>…</a:t>
            </a:r>
            <a:endParaRPr lang="fr-FR" dirty="0"/>
          </a:p>
        </p:txBody>
      </p:sp>
      <p:sp>
        <p:nvSpPr>
          <p:cNvPr id="10" name="Espace réservé du pied de page 9"/>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270810408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en-US" smtClean="0"/>
              <a:t>JFL 2018 </a:t>
            </a:r>
            <a:endParaRPr lang="fr-FR"/>
          </a:p>
        </p:txBody>
      </p:sp>
      <p:pic>
        <p:nvPicPr>
          <p:cNvPr id="4" name="Image 3" descr="Capture d’écran 2017-11-04 à 08.58.1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8983" y="1917700"/>
            <a:ext cx="8901704" cy="3614153"/>
          </a:xfrm>
          <a:prstGeom prst="rect">
            <a:avLst/>
          </a:prstGeom>
          <a:ln>
            <a:noFill/>
          </a:ln>
          <a:effectLst>
            <a:softEdge rad="112500"/>
          </a:effectLst>
        </p:spPr>
      </p:pic>
      <p:sp>
        <p:nvSpPr>
          <p:cNvPr id="5" name="ZoneTexte 4"/>
          <p:cNvSpPr txBox="1"/>
          <p:nvPr/>
        </p:nvSpPr>
        <p:spPr>
          <a:xfrm>
            <a:off x="2677" y="0"/>
            <a:ext cx="12189323" cy="1261884"/>
          </a:xfrm>
          <a:prstGeom prst="rect">
            <a:avLst/>
          </a:prstGeom>
          <a:gradFill flip="none" rotWithShape="1">
            <a:gsLst>
              <a:gs pos="0">
                <a:srgbClr val="FFDE2C"/>
              </a:gs>
              <a:gs pos="100000">
                <a:srgbClr val="FFFFFF"/>
              </a:gs>
            </a:gsLst>
            <a:lin ang="5400000" scaled="0"/>
            <a:tileRect/>
          </a:gradFill>
          <a:effectLst>
            <a:outerShdw blurRad="276225" dist="76200" dir="5400000" algn="tl" rotWithShape="0">
              <a:srgbClr val="000000">
                <a:alpha val="21000"/>
              </a:srgbClr>
            </a:outerShdw>
          </a:effectLst>
        </p:spPr>
        <p:txBody>
          <a:bodyPr wrap="square" rtlCol="0">
            <a:spAutoFit/>
          </a:bodyPr>
          <a:lstStyle/>
          <a:p>
            <a:pPr algn="ctr"/>
            <a:endParaRPr lang="fr-FR" sz="2400" dirty="0" smtClean="0">
              <a:latin typeface="Garamond"/>
              <a:cs typeface="Garamond"/>
            </a:endParaRPr>
          </a:p>
          <a:p>
            <a:r>
              <a:rPr lang="fr-FR" sz="2400" b="1" dirty="0" smtClean="0">
                <a:latin typeface="Garamond"/>
                <a:cs typeface="Garamond"/>
              </a:rPr>
              <a:t>                                       L’adulte, tuteur de résilience</a:t>
            </a:r>
            <a:endParaRPr lang="fr-FR" sz="2400" b="1" dirty="0">
              <a:latin typeface="Garamond"/>
              <a:cs typeface="Garamond"/>
            </a:endParaRPr>
          </a:p>
          <a:p>
            <a:pPr algn="ctr"/>
            <a:r>
              <a:rPr lang="fr-FR" sz="2800" dirty="0" smtClean="0">
                <a:latin typeface="Garamond"/>
                <a:cs typeface="Garamond"/>
              </a:rPr>
              <a:t> </a:t>
            </a:r>
            <a:endParaRPr lang="fr-FR" sz="2800" dirty="0">
              <a:latin typeface="Garamond"/>
              <a:cs typeface="Garamond"/>
            </a:endParaRPr>
          </a:p>
        </p:txBody>
      </p:sp>
    </p:spTree>
    <p:extLst>
      <p:ext uri="{BB962C8B-B14F-4D97-AF65-F5344CB8AC3E}">
        <p14:creationId xmlns:p14="http://schemas.microsoft.com/office/powerpoint/2010/main" val="413628844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879291" y="2460916"/>
            <a:ext cx="10645101" cy="2252453"/>
          </a:xfrm>
          <a:prstGeom prst="rect">
            <a:avLst/>
          </a:prstGeom>
          <a:ln>
            <a:noFill/>
          </a:ln>
          <a:effectLst>
            <a:softEdge rad="112500"/>
          </a:effectLst>
        </p:spPr>
      </p:pic>
      <p:sp>
        <p:nvSpPr>
          <p:cNvPr id="3" name="Espace réservé du pied de page 2"/>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372396454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284392" y="375569"/>
            <a:ext cx="11212208" cy="5873911"/>
          </a:xfrm>
          <a:prstGeom prst="rect">
            <a:avLst/>
          </a:prstGeom>
          <a:ln>
            <a:noFill/>
          </a:ln>
          <a:effectLst>
            <a:softEdge rad="112500"/>
          </a:effectLst>
        </p:spPr>
      </p:pic>
      <p:sp>
        <p:nvSpPr>
          <p:cNvPr id="3" name="Espace réservé du pied de page 2"/>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415329116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814157" y="781696"/>
            <a:ext cx="10726517" cy="5449763"/>
          </a:xfrm>
          <a:prstGeom prst="rect">
            <a:avLst/>
          </a:prstGeom>
          <a:ln>
            <a:noFill/>
          </a:ln>
          <a:effectLst>
            <a:softEdge rad="112500"/>
          </a:effectLst>
        </p:spPr>
      </p:pic>
      <p:sp>
        <p:nvSpPr>
          <p:cNvPr id="3" name="Espace réservé du pied de page 2"/>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63646000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2466" y="1770594"/>
            <a:ext cx="5353092" cy="710137"/>
          </a:xfrm>
          <a:solidFill>
            <a:srgbClr val="FAC090"/>
          </a:solidFill>
        </p:spPr>
        <p:txBody>
          <a:bodyPr>
            <a:normAutofit/>
          </a:bodyPr>
          <a:lstStyle/>
          <a:p>
            <a:pPr algn="ctr">
              <a:defRPr/>
            </a:pPr>
            <a:r>
              <a:rPr lang="fr-FR" sz="2800" b="1" dirty="0">
                <a:solidFill>
                  <a:schemeClr val="accent4">
                    <a:lumMod val="50000"/>
                  </a:schemeClr>
                </a:solidFill>
                <a:latin typeface="Garamond" panose="02020404030301010803" pitchFamily="18" charset="0"/>
              </a:rPr>
              <a:t>Que faire ?</a:t>
            </a:r>
          </a:p>
        </p:txBody>
      </p:sp>
      <p:sp>
        <p:nvSpPr>
          <p:cNvPr id="3" name="Espace réservé du contenu 2"/>
          <p:cNvSpPr>
            <a:spLocks noGrp="1"/>
          </p:cNvSpPr>
          <p:nvPr>
            <p:ph idx="1"/>
          </p:nvPr>
        </p:nvSpPr>
        <p:spPr>
          <a:xfrm>
            <a:off x="0" y="1268760"/>
            <a:ext cx="12192000" cy="5589240"/>
          </a:xfrm>
          <a:prstGeom prst="rect">
            <a:avLst/>
          </a:prstGeom>
          <a:solidFill>
            <a:schemeClr val="bg1">
              <a:lumMod val="75000"/>
            </a:schemeClr>
          </a:solidFill>
        </p:spPr>
        <p:txBody>
          <a:bodyPr>
            <a:normAutofit fontScale="85000" lnSpcReduction="20000"/>
          </a:bodyPr>
          <a:lstStyle/>
          <a:p>
            <a:r>
              <a:rPr lang="fr-FR" sz="1600" dirty="0" smtClean="0"/>
              <a:t>Tenir le cadre… de manière bienveillante.</a:t>
            </a:r>
          </a:p>
          <a:p>
            <a:r>
              <a:rPr lang="fr-FR" sz="1600" dirty="0" smtClean="0"/>
              <a:t>Gérer des conflits ou des transgressions de règles en posture de médiation.</a:t>
            </a:r>
          </a:p>
          <a:p>
            <a:r>
              <a:rPr lang="fr-FR" sz="1600" dirty="0" smtClean="0"/>
              <a:t>Des séances « chaudoudoux » à l’école comme à la maison.</a:t>
            </a:r>
          </a:p>
          <a:p>
            <a:r>
              <a:rPr lang="fr-FR" sz="1600" dirty="0" smtClean="0"/>
              <a:t>Des conseils d’école, lieu de paroles. (pédagogie institutionnelle)</a:t>
            </a:r>
          </a:p>
          <a:p>
            <a:r>
              <a:rPr lang="fr-FR" sz="1600" dirty="0" smtClean="0"/>
              <a:t>Des rituels au collège qui rassurent.</a:t>
            </a:r>
          </a:p>
          <a:p>
            <a:r>
              <a:rPr lang="fr-FR" sz="1600" dirty="0" smtClean="0"/>
              <a:t>Axer son éducation sur l’intelligence avant la peur.</a:t>
            </a:r>
          </a:p>
          <a:p>
            <a:r>
              <a:rPr lang="fr-FR" sz="1600" dirty="0" smtClean="0"/>
              <a:t>Eviter les humiliations, les coups au </a:t>
            </a:r>
            <a:r>
              <a:rPr lang="fr-FR" sz="1600" dirty="0" err="1" smtClean="0"/>
              <a:t>coeur</a:t>
            </a:r>
            <a:r>
              <a:rPr lang="fr-FR" sz="1600" dirty="0" smtClean="0"/>
              <a:t>.</a:t>
            </a:r>
          </a:p>
          <a:p>
            <a:r>
              <a:rPr lang="fr-FR" sz="1600" dirty="0" smtClean="0"/>
              <a:t>Tout n’est pas négociable.</a:t>
            </a:r>
          </a:p>
          <a:p>
            <a:r>
              <a:rPr lang="fr-FR" sz="1600" dirty="0"/>
              <a:t>E</a:t>
            </a:r>
            <a:r>
              <a:rPr lang="fr-FR" sz="1600" dirty="0" smtClean="0"/>
              <a:t>xprimer ses émotions.</a:t>
            </a:r>
          </a:p>
          <a:p>
            <a:r>
              <a:rPr lang="fr-FR" sz="1600" dirty="0" smtClean="0"/>
              <a:t>Tenir compte des émotions du jeune, lui apprendre à les exprimer. </a:t>
            </a:r>
          </a:p>
          <a:p>
            <a:r>
              <a:rPr lang="fr-FR" sz="1600" dirty="0" smtClean="0"/>
              <a:t>Se passer des relais.</a:t>
            </a:r>
          </a:p>
          <a:p>
            <a:r>
              <a:rPr lang="fr-FR" sz="1600" dirty="0" smtClean="0"/>
              <a:t>Je peux m’excuser si je me suis trompé… C’est une forme d’autorité.</a:t>
            </a:r>
          </a:p>
          <a:p>
            <a:r>
              <a:rPr lang="fr-FR" sz="1600" dirty="0" smtClean="0"/>
              <a:t>Travailler en équipe.</a:t>
            </a:r>
          </a:p>
          <a:p>
            <a:r>
              <a:rPr lang="fr-FR" sz="1600" dirty="0" smtClean="0"/>
              <a:t>Privilégier au collège des temps de dualité, même courts avec ceux qui en ont besoin.</a:t>
            </a:r>
          </a:p>
          <a:p>
            <a:r>
              <a:rPr lang="fr-FR" sz="1600" dirty="0" smtClean="0"/>
              <a:t>Travailler sur le corps*</a:t>
            </a:r>
          </a:p>
        </p:txBody>
      </p:sp>
      <p:sp>
        <p:nvSpPr>
          <p:cNvPr id="4" name="Espace réservé du pied de page 3"/>
          <p:cNvSpPr>
            <a:spLocks noGrp="1"/>
          </p:cNvSpPr>
          <p:nvPr>
            <p:ph type="ftr" sz="quarter" idx="11"/>
          </p:nvPr>
        </p:nvSpPr>
        <p:spPr>
          <a:xfrm>
            <a:off x="3503715" y="6381331"/>
            <a:ext cx="1512166" cy="365125"/>
          </a:xfrm>
        </p:spPr>
        <p:txBody>
          <a:bodyPr/>
          <a:lstStyle/>
          <a:p>
            <a:r>
              <a:rPr lang="fr-FR" smtClean="0"/>
              <a:t>JF. LAURENT</a:t>
            </a:r>
            <a:endParaRPr lang="fr-FR" dirty="0"/>
          </a:p>
        </p:txBody>
      </p:sp>
      <p:sp>
        <p:nvSpPr>
          <p:cNvPr id="5" name="ZoneTexte 4"/>
          <p:cNvSpPr txBox="1"/>
          <p:nvPr/>
        </p:nvSpPr>
        <p:spPr>
          <a:xfrm>
            <a:off x="0" y="0"/>
            <a:ext cx="12189323" cy="1261884"/>
          </a:xfrm>
          <a:prstGeom prst="rect">
            <a:avLst/>
          </a:prstGeom>
          <a:gradFill flip="none" rotWithShape="1">
            <a:gsLst>
              <a:gs pos="0">
                <a:srgbClr val="FFDE2C"/>
              </a:gs>
              <a:gs pos="100000">
                <a:srgbClr val="FFFFFF"/>
              </a:gs>
            </a:gsLst>
            <a:lin ang="5400000" scaled="0"/>
            <a:tileRect/>
          </a:gradFill>
          <a:effectLst>
            <a:outerShdw blurRad="276225" dist="76200" dir="5400000" algn="tl" rotWithShape="0">
              <a:srgbClr val="000000">
                <a:alpha val="21000"/>
              </a:srgbClr>
            </a:outerShdw>
          </a:effectLst>
        </p:spPr>
        <p:txBody>
          <a:bodyPr wrap="square" rtlCol="0">
            <a:spAutoFit/>
          </a:bodyPr>
          <a:lstStyle/>
          <a:p>
            <a:pPr algn="ctr"/>
            <a:endParaRPr lang="fr-FR" sz="2400" dirty="0" smtClean="0">
              <a:latin typeface="Garamond"/>
              <a:cs typeface="Garamond"/>
            </a:endParaRPr>
          </a:p>
          <a:p>
            <a:r>
              <a:rPr lang="fr-FR" sz="2400" b="1" dirty="0" smtClean="0">
                <a:latin typeface="Garamond"/>
                <a:cs typeface="Garamond"/>
              </a:rPr>
              <a:t>                                              A mettre en place au choix</a:t>
            </a:r>
            <a:endParaRPr lang="fr-FR" sz="2400" b="1" dirty="0">
              <a:latin typeface="Garamond"/>
              <a:cs typeface="Garamond"/>
            </a:endParaRPr>
          </a:p>
          <a:p>
            <a:pPr algn="ctr"/>
            <a:r>
              <a:rPr lang="fr-FR" sz="2800" dirty="0" smtClean="0">
                <a:latin typeface="Garamond"/>
                <a:cs typeface="Garamond"/>
              </a:rPr>
              <a:t> </a:t>
            </a:r>
            <a:endParaRPr lang="fr-FR" sz="2800" dirty="0">
              <a:latin typeface="Garamond"/>
              <a:cs typeface="Garamond"/>
            </a:endParaRPr>
          </a:p>
        </p:txBody>
      </p:sp>
    </p:spTree>
    <p:extLst>
      <p:ext uri="{BB962C8B-B14F-4D97-AF65-F5344CB8AC3E}">
        <p14:creationId xmlns:p14="http://schemas.microsoft.com/office/powerpoint/2010/main" val="30732249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heckerboard(across)">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heckerboard(across)">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checkerboard(across)">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checkerboard(across)">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checkerboard(across)">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checkerboard(across)">
                                      <p:cBhvr>
                                        <p:cTn id="62" dur="5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5" presetClass="entr" presetSubtype="10" fill="hold"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checkerboard(across)">
                                      <p:cBhvr>
                                        <p:cTn id="67" dur="500"/>
                                        <p:tgtEl>
                                          <p:spTgt spid="3">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5" presetClass="entr" presetSubtype="10" fill="hold" nodeType="clickEffect">
                                  <p:stCondLst>
                                    <p:cond delay="0"/>
                                  </p:stCondLst>
                                  <p:childTnLst>
                                    <p:set>
                                      <p:cBhvr>
                                        <p:cTn id="71" dur="1" fill="hold">
                                          <p:stCondLst>
                                            <p:cond delay="0"/>
                                          </p:stCondLst>
                                        </p:cTn>
                                        <p:tgtEl>
                                          <p:spTgt spid="3">
                                            <p:txEl>
                                              <p:pRg st="13" end="13"/>
                                            </p:txEl>
                                          </p:spTgt>
                                        </p:tgtEl>
                                        <p:attrNameLst>
                                          <p:attrName>style.visibility</p:attrName>
                                        </p:attrNameLst>
                                      </p:cBhvr>
                                      <p:to>
                                        <p:strVal val="visible"/>
                                      </p:to>
                                    </p:set>
                                    <p:animEffect transition="in" filter="checkerboard(across)">
                                      <p:cBhvr>
                                        <p:cTn id="72" dur="500"/>
                                        <p:tgtEl>
                                          <p:spTgt spid="3">
                                            <p:txEl>
                                              <p:pRg st="13" end="1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 presetClass="entr" presetSubtype="10" fill="hold" nodeType="clickEffect">
                                  <p:stCondLst>
                                    <p:cond delay="0"/>
                                  </p:stCondLst>
                                  <p:childTnLst>
                                    <p:set>
                                      <p:cBhvr>
                                        <p:cTn id="76" dur="1" fill="hold">
                                          <p:stCondLst>
                                            <p:cond delay="0"/>
                                          </p:stCondLst>
                                        </p:cTn>
                                        <p:tgtEl>
                                          <p:spTgt spid="3">
                                            <p:txEl>
                                              <p:pRg st="14" end="14"/>
                                            </p:txEl>
                                          </p:spTgt>
                                        </p:tgtEl>
                                        <p:attrNameLst>
                                          <p:attrName>style.visibility</p:attrName>
                                        </p:attrNameLst>
                                      </p:cBhvr>
                                      <p:to>
                                        <p:strVal val="visible"/>
                                      </p:to>
                                    </p:set>
                                    <p:animEffect transition="in" filter="checkerboard(across)">
                                      <p:cBhvr>
                                        <p:cTn id="77"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2063552" y="1268760"/>
            <a:ext cx="7848872" cy="4896544"/>
          </a:xfrm>
          <a:prstGeom prst="rect">
            <a:avLst/>
          </a:prstGeom>
        </p:spPr>
        <p:txBody>
          <a:bodyPr>
            <a:normAutofit/>
          </a:bodyPr>
          <a:lstStyle/>
          <a:p>
            <a:pPr marL="274320" indent="-274320" algn="just" defTabSz="914400">
              <a:spcBef>
                <a:spcPts val="600"/>
              </a:spcBef>
              <a:buClr>
                <a:schemeClr val="accent1"/>
              </a:buClr>
              <a:buSzPct val="80000"/>
              <a:defRPr/>
            </a:pPr>
            <a:r>
              <a:rPr lang="fr-FR" sz="3200" dirty="0">
                <a:solidFill>
                  <a:schemeClr val="accent1">
                    <a:lumMod val="50000"/>
                  </a:schemeClr>
                </a:solidFill>
              </a:rPr>
              <a:t>	</a:t>
            </a:r>
            <a:endParaRPr lang="fr-FR" sz="2800" dirty="0">
              <a:solidFill>
                <a:schemeClr val="accent1">
                  <a:lumMod val="50000"/>
                </a:schemeClr>
              </a:solidFill>
            </a:endParaRPr>
          </a:p>
          <a:p>
            <a:pPr marL="274320" indent="-274320" algn="just" defTabSz="914400">
              <a:spcBef>
                <a:spcPts val="600"/>
              </a:spcBef>
              <a:buClr>
                <a:schemeClr val="accent1"/>
              </a:buClr>
              <a:buSzPct val="80000"/>
              <a:defRPr/>
            </a:pPr>
            <a:endParaRPr lang="fr-FR" sz="3800" dirty="0">
              <a:solidFill>
                <a:schemeClr val="accent1">
                  <a:lumMod val="50000"/>
                </a:schemeClr>
              </a:solidFill>
            </a:endParaRPr>
          </a:p>
        </p:txBody>
      </p:sp>
      <p:sp>
        <p:nvSpPr>
          <p:cNvPr id="6" name="ZoneTexte 5"/>
          <p:cNvSpPr txBox="1"/>
          <p:nvPr/>
        </p:nvSpPr>
        <p:spPr>
          <a:xfrm rot="20006910">
            <a:off x="-190766" y="807201"/>
            <a:ext cx="3312368" cy="769441"/>
          </a:xfrm>
          <a:prstGeom prst="rect">
            <a:avLst/>
          </a:prstGeom>
          <a:noFill/>
        </p:spPr>
        <p:txBody>
          <a:bodyPr wrap="square" rtlCol="0">
            <a:spAutoFit/>
          </a:bodyPr>
          <a:lstStyle/>
          <a:p>
            <a:pPr algn="ctr"/>
            <a:r>
              <a:rPr lang="fr-FR" sz="4400" b="1" dirty="0">
                <a:solidFill>
                  <a:srgbClr val="D60093"/>
                </a:solidFill>
                <a:latin typeface="Arial" panose="020B0604020202020204" pitchFamily="34" charset="0"/>
                <a:cs typeface="Arial" panose="020B0604020202020204" pitchFamily="34" charset="0"/>
              </a:rPr>
              <a:t>Conclusion</a:t>
            </a:r>
          </a:p>
        </p:txBody>
      </p:sp>
      <p:sp>
        <p:nvSpPr>
          <p:cNvPr id="5" name="Rectangle 4"/>
          <p:cNvSpPr/>
          <p:nvPr/>
        </p:nvSpPr>
        <p:spPr>
          <a:xfrm>
            <a:off x="2999656" y="908720"/>
            <a:ext cx="8784976" cy="2677656"/>
          </a:xfrm>
          <a:prstGeom prst="rect">
            <a:avLst/>
          </a:prstGeom>
        </p:spPr>
        <p:txBody>
          <a:bodyPr wrap="square">
            <a:spAutoFit/>
          </a:bodyPr>
          <a:lstStyle/>
          <a:p>
            <a:pPr marL="274320" indent="-274320" algn="just">
              <a:buClr>
                <a:schemeClr val="accent1"/>
              </a:buClr>
              <a:buSzPct val="80000"/>
              <a:defRPr/>
            </a:pPr>
            <a:r>
              <a:rPr lang="fr-FR" sz="2400" dirty="0" smtClean="0">
                <a:solidFill>
                  <a:schemeClr val="tx2"/>
                </a:solidFill>
                <a:latin typeface="Arial" panose="020B0604020202020204" pitchFamily="34" charset="0"/>
                <a:cs typeface="Arial" panose="020B0604020202020204" pitchFamily="34" charset="0"/>
              </a:rPr>
              <a:t>Travailler avec des EIP, c’est travailler avec tous les élèves</a:t>
            </a:r>
          </a:p>
          <a:p>
            <a:pPr marL="274320" indent="-274320" algn="just">
              <a:buClr>
                <a:schemeClr val="accent1"/>
              </a:buClr>
              <a:buSzPct val="80000"/>
              <a:defRPr/>
            </a:pPr>
            <a:endParaRPr lang="fr-FR" sz="2400" dirty="0">
              <a:solidFill>
                <a:schemeClr val="tx2"/>
              </a:solidFill>
              <a:latin typeface="Arial" panose="020B0604020202020204" pitchFamily="34" charset="0"/>
              <a:cs typeface="Arial" panose="020B0604020202020204" pitchFamily="34" charset="0"/>
            </a:endParaRPr>
          </a:p>
          <a:p>
            <a:pPr marL="274320" indent="-274320" algn="just">
              <a:buClr>
                <a:schemeClr val="accent1"/>
              </a:buClr>
              <a:buSzPct val="80000"/>
              <a:defRPr/>
            </a:pPr>
            <a:r>
              <a:rPr lang="fr-FR" sz="2400" dirty="0" smtClean="0">
                <a:solidFill>
                  <a:schemeClr val="tx2"/>
                </a:solidFill>
                <a:latin typeface="Arial" panose="020B0604020202020204" pitchFamily="34" charset="0"/>
                <a:cs typeface="Arial" panose="020B0604020202020204" pitchFamily="34" charset="0"/>
              </a:rPr>
              <a:t>Tout ce qui est bon pour eux est bon pour les autres</a:t>
            </a:r>
          </a:p>
          <a:p>
            <a:pPr marL="274320" indent="-274320" algn="just">
              <a:buClr>
                <a:schemeClr val="accent1"/>
              </a:buClr>
              <a:buSzPct val="80000"/>
              <a:defRPr/>
            </a:pPr>
            <a:endParaRPr lang="fr-FR" sz="2400" dirty="0">
              <a:solidFill>
                <a:schemeClr val="tx2"/>
              </a:solidFill>
              <a:latin typeface="Arial" panose="020B0604020202020204" pitchFamily="34" charset="0"/>
              <a:cs typeface="Arial" panose="020B0604020202020204" pitchFamily="34" charset="0"/>
            </a:endParaRPr>
          </a:p>
          <a:p>
            <a:pPr marL="274320" indent="-274320" algn="just">
              <a:buClr>
                <a:schemeClr val="accent1"/>
              </a:buClr>
              <a:buSzPct val="80000"/>
              <a:defRPr/>
            </a:pPr>
            <a:r>
              <a:rPr lang="fr-FR" sz="2400" dirty="0" smtClean="0">
                <a:solidFill>
                  <a:schemeClr val="tx2"/>
                </a:solidFill>
                <a:latin typeface="Arial" panose="020B0604020202020204" pitchFamily="34" charset="0"/>
                <a:cs typeface="Arial" panose="020B0604020202020204" pitchFamily="34" charset="0"/>
              </a:rPr>
              <a:t>Avoir un projet EIP, c’est tirer tout le Monde vers le Haut</a:t>
            </a:r>
          </a:p>
          <a:p>
            <a:pPr marL="274320" indent="-274320" algn="just">
              <a:buClr>
                <a:schemeClr val="accent1"/>
              </a:buClr>
              <a:buSzPct val="80000"/>
              <a:defRPr/>
            </a:pPr>
            <a:endParaRPr lang="fr-FR" sz="2400" dirty="0">
              <a:solidFill>
                <a:schemeClr val="tx2"/>
              </a:solidFill>
              <a:latin typeface="Arial" panose="020B0604020202020204" pitchFamily="34" charset="0"/>
              <a:cs typeface="Arial" panose="020B0604020202020204" pitchFamily="34" charset="0"/>
            </a:endParaRPr>
          </a:p>
          <a:p>
            <a:pPr marL="274320" indent="-274320" algn="just">
              <a:buClr>
                <a:schemeClr val="accent1"/>
              </a:buClr>
              <a:buSzPct val="80000"/>
              <a:defRPr/>
            </a:pPr>
            <a:r>
              <a:rPr lang="fr-FR" sz="2400" dirty="0" smtClean="0">
                <a:solidFill>
                  <a:schemeClr val="tx2"/>
                </a:solidFill>
                <a:latin typeface="Arial" panose="020B0604020202020204" pitchFamily="34" charset="0"/>
                <a:cs typeface="Arial" panose="020B0604020202020204" pitchFamily="34" charset="0"/>
              </a:rPr>
              <a:t>C’est un magnifique levier d’innovation</a:t>
            </a:r>
            <a:endParaRPr lang="fr-FR" sz="2400" dirty="0">
              <a:latin typeface="Arial" panose="020B0604020202020204" pitchFamily="34" charset="0"/>
              <a:cs typeface="Arial" panose="020B0604020202020204" pitchFamily="34" charset="0"/>
            </a:endParaRPr>
          </a:p>
        </p:txBody>
      </p:sp>
      <p:sp>
        <p:nvSpPr>
          <p:cNvPr id="7" name="Espace réservé du pied de page 3"/>
          <p:cNvSpPr txBox="1">
            <a:spLocks/>
          </p:cNvSpPr>
          <p:nvPr/>
        </p:nvSpPr>
        <p:spPr>
          <a:xfrm>
            <a:off x="13955" y="6486933"/>
            <a:ext cx="2553653" cy="25443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dirty="0"/>
          </a:p>
        </p:txBody>
      </p:sp>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34625" y="6561626"/>
            <a:ext cx="1857375" cy="266700"/>
          </a:xfrm>
          <a:prstGeom prst="rect">
            <a:avLst/>
          </a:prstGeom>
        </p:spPr>
      </p:pic>
    </p:spTree>
    <p:extLst>
      <p:ext uri="{BB962C8B-B14F-4D97-AF65-F5344CB8AC3E}">
        <p14:creationId xmlns:p14="http://schemas.microsoft.com/office/powerpoint/2010/main" val="249814216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35360" y="-21740"/>
            <a:ext cx="6172200" cy="688628"/>
          </a:xfrm>
        </p:spPr>
        <p:txBody>
          <a:bodyPr>
            <a:normAutofit/>
          </a:bodyPr>
          <a:lstStyle/>
          <a:p>
            <a:pPr algn="ctr"/>
            <a:r>
              <a:rPr lang="fr-FR" dirty="0" smtClean="0">
                <a:solidFill>
                  <a:srgbClr val="FF0000"/>
                </a:solidFill>
              </a:rPr>
              <a:t>Bibliographie indicative</a:t>
            </a:r>
            <a:endParaRPr lang="fr-FR" dirty="0">
              <a:solidFill>
                <a:srgbClr val="FF0000"/>
              </a:solidFill>
            </a:endParaRPr>
          </a:p>
        </p:txBody>
      </p:sp>
      <p:sp>
        <p:nvSpPr>
          <p:cNvPr id="3" name="Espace réservé du contenu 2"/>
          <p:cNvSpPr>
            <a:spLocks noGrp="1"/>
          </p:cNvSpPr>
          <p:nvPr>
            <p:ph idx="1"/>
          </p:nvPr>
        </p:nvSpPr>
        <p:spPr>
          <a:xfrm>
            <a:off x="335360" y="1700808"/>
            <a:ext cx="11665296" cy="5086760"/>
          </a:xfrm>
          <a:prstGeom prst="rect">
            <a:avLst/>
          </a:prstGeom>
        </p:spPr>
        <p:txBody>
          <a:bodyPr>
            <a:normAutofit fontScale="25000" lnSpcReduction="20000"/>
          </a:bodyPr>
          <a:lstStyle/>
          <a:p>
            <a:pPr marL="82296" indent="0" algn="ctr">
              <a:buNone/>
            </a:pPr>
            <a:r>
              <a:rPr lang="fr-FR" sz="3600" dirty="0" smtClean="0">
                <a:solidFill>
                  <a:srgbClr val="000099"/>
                </a:solidFill>
                <a:effectLst>
                  <a:outerShdw blurRad="38100" dist="38100" dir="2700000" algn="tl">
                    <a:srgbClr val="000000">
                      <a:alpha val="43137"/>
                    </a:srgbClr>
                  </a:outerShdw>
                </a:effectLst>
              </a:rPr>
              <a:t>                                                                                                        </a:t>
            </a:r>
            <a:r>
              <a:rPr lang="fr-FR" sz="4000" dirty="0">
                <a:solidFill>
                  <a:srgbClr val="000099"/>
                </a:solidFill>
              </a:rPr>
              <a:t>(voir aussi site AFEP onglet bibliographie)</a:t>
            </a:r>
          </a:p>
          <a:p>
            <a:pPr marL="82296" indent="0">
              <a:buNone/>
            </a:pPr>
            <a:r>
              <a:rPr lang="fr-FR" sz="5600" b="1" dirty="0" smtClean="0">
                <a:solidFill>
                  <a:srgbClr val="000099"/>
                </a:solidFill>
                <a:latin typeface="Arial" panose="020B0604020202020204" pitchFamily="34" charset="0"/>
                <a:cs typeface="Arial" panose="020B0604020202020204" pitchFamily="34" charset="0"/>
              </a:rPr>
              <a:t>Jean </a:t>
            </a:r>
            <a:r>
              <a:rPr lang="fr-FR" sz="5600" b="1" dirty="0">
                <a:solidFill>
                  <a:srgbClr val="000099"/>
                </a:solidFill>
                <a:latin typeface="Arial" panose="020B0604020202020204" pitchFamily="34" charset="0"/>
                <a:cs typeface="Arial" panose="020B0604020202020204" pitchFamily="34" charset="0"/>
              </a:rPr>
              <a:t>Marc Louis : </a:t>
            </a:r>
            <a:r>
              <a:rPr lang="fr-FR" sz="5600" dirty="0">
                <a:solidFill>
                  <a:srgbClr val="000099"/>
                </a:solidFill>
                <a:latin typeface="Arial" panose="020B0604020202020204" pitchFamily="34" charset="0"/>
                <a:cs typeface="Arial" panose="020B0604020202020204" pitchFamily="34" charset="0"/>
              </a:rPr>
              <a:t>(IEN honoraire – </a:t>
            </a:r>
            <a:r>
              <a:rPr lang="fr-FR" sz="5600" dirty="0" err="1">
                <a:solidFill>
                  <a:srgbClr val="000099"/>
                </a:solidFill>
                <a:latin typeface="Arial" panose="020B0604020202020204" pitchFamily="34" charset="0"/>
                <a:cs typeface="Arial" panose="020B0604020202020204" pitchFamily="34" charset="0"/>
              </a:rPr>
              <a:t>conseiler</a:t>
            </a:r>
            <a:r>
              <a:rPr lang="fr-FR" sz="5600" dirty="0">
                <a:solidFill>
                  <a:srgbClr val="000099"/>
                </a:solidFill>
                <a:latin typeface="Arial" panose="020B0604020202020204" pitchFamily="34" charset="0"/>
                <a:cs typeface="Arial" panose="020B0604020202020204" pitchFamily="34" charset="0"/>
              </a:rPr>
              <a:t> technique à l’IA de Moselle) - L’élève contre l’école : scolariser les a-scolaire (</a:t>
            </a:r>
            <a:r>
              <a:rPr lang="fr-FR" sz="5600" dirty="0" err="1">
                <a:solidFill>
                  <a:srgbClr val="000099"/>
                </a:solidFill>
                <a:latin typeface="Arial" panose="020B0604020202020204" pitchFamily="34" charset="0"/>
                <a:cs typeface="Arial" panose="020B0604020202020204" pitchFamily="34" charset="0"/>
              </a:rPr>
              <a:t>Dunod</a:t>
            </a:r>
            <a:r>
              <a:rPr lang="fr-FR" sz="5600" dirty="0">
                <a:solidFill>
                  <a:srgbClr val="000099"/>
                </a:solidFill>
                <a:latin typeface="Arial" panose="020B0604020202020204" pitchFamily="34" charset="0"/>
                <a:cs typeface="Arial" panose="020B0604020202020204" pitchFamily="34" charset="0"/>
              </a:rPr>
              <a:t>) – Mon enfant est-il précoce ?</a:t>
            </a:r>
          </a:p>
          <a:p>
            <a:pPr marL="82296" indent="0">
              <a:buNone/>
            </a:pPr>
            <a:r>
              <a:rPr lang="fr-FR" sz="5600" b="1" dirty="0">
                <a:solidFill>
                  <a:srgbClr val="000099"/>
                </a:solidFill>
                <a:latin typeface="Arial" panose="020B0604020202020204" pitchFamily="34" charset="0"/>
                <a:cs typeface="Arial" panose="020B0604020202020204" pitchFamily="34" charset="0"/>
              </a:rPr>
              <a:t>Susan </a:t>
            </a:r>
            <a:r>
              <a:rPr lang="fr-FR" sz="5600" b="1" dirty="0" err="1">
                <a:solidFill>
                  <a:srgbClr val="000099"/>
                </a:solidFill>
                <a:latin typeface="Arial" panose="020B0604020202020204" pitchFamily="34" charset="0"/>
                <a:cs typeface="Arial" panose="020B0604020202020204" pitchFamily="34" charset="0"/>
              </a:rPr>
              <a:t>Winebrenner</a:t>
            </a:r>
            <a:r>
              <a:rPr lang="fr-FR" sz="5600" b="1" dirty="0">
                <a:solidFill>
                  <a:srgbClr val="000099"/>
                </a:solidFill>
                <a:latin typeface="Arial" panose="020B0604020202020204" pitchFamily="34" charset="0"/>
                <a:cs typeface="Arial" panose="020B0604020202020204" pitchFamily="34" charset="0"/>
              </a:rPr>
              <a:t> </a:t>
            </a:r>
            <a:r>
              <a:rPr lang="fr-FR" sz="5600" dirty="0">
                <a:solidFill>
                  <a:srgbClr val="000099"/>
                </a:solidFill>
                <a:latin typeface="Arial" panose="020B0604020202020204" pitchFamily="34" charset="0"/>
                <a:cs typeface="Arial" panose="020B0604020202020204" pitchFamily="34" charset="0"/>
              </a:rPr>
              <a:t>Enseigner à des élèves à haut potentiel intellectuel dans une classe hétérogène (</a:t>
            </a:r>
            <a:r>
              <a:rPr lang="fr-FR" sz="5600" dirty="0" err="1">
                <a:solidFill>
                  <a:srgbClr val="000099"/>
                </a:solidFill>
                <a:latin typeface="Arial" panose="020B0604020202020204" pitchFamily="34" charset="0"/>
                <a:cs typeface="Arial" panose="020B0604020202020204" pitchFamily="34" charset="0"/>
              </a:rPr>
              <a:t>Créaxion</a:t>
            </a:r>
            <a:r>
              <a:rPr lang="fr-FR" sz="5600" dirty="0">
                <a:solidFill>
                  <a:srgbClr val="000099"/>
                </a:solidFill>
                <a:latin typeface="Arial" panose="020B0604020202020204" pitchFamily="34" charset="0"/>
                <a:cs typeface="Arial" panose="020B0604020202020204" pitchFamily="34" charset="0"/>
              </a:rPr>
              <a:t>)</a:t>
            </a:r>
          </a:p>
          <a:p>
            <a:pPr marL="82296" indent="0">
              <a:buNone/>
            </a:pPr>
            <a:r>
              <a:rPr lang="fr-FR" sz="5600" b="1" dirty="0">
                <a:solidFill>
                  <a:srgbClr val="000099"/>
                </a:solidFill>
                <a:latin typeface="Arial" panose="020B0604020202020204" pitchFamily="34" charset="0"/>
                <a:cs typeface="Arial" panose="020B0604020202020204" pitchFamily="34" charset="0"/>
              </a:rPr>
              <a:t>Tessa </a:t>
            </a:r>
            <a:r>
              <a:rPr lang="fr-FR" sz="5600" b="1" dirty="0" err="1">
                <a:solidFill>
                  <a:srgbClr val="000099"/>
                </a:solidFill>
                <a:latin typeface="Arial" panose="020B0604020202020204" pitchFamily="34" charset="0"/>
                <a:cs typeface="Arial" panose="020B0604020202020204" pitchFamily="34" charset="0"/>
              </a:rPr>
              <a:t>Kieboom</a:t>
            </a:r>
            <a:r>
              <a:rPr lang="fr-FR" sz="5600" b="1" dirty="0">
                <a:solidFill>
                  <a:srgbClr val="000099"/>
                </a:solidFill>
                <a:latin typeface="Arial" panose="020B0604020202020204" pitchFamily="34" charset="0"/>
                <a:cs typeface="Arial" panose="020B0604020202020204" pitchFamily="34" charset="0"/>
              </a:rPr>
              <a:t> </a:t>
            </a:r>
            <a:r>
              <a:rPr lang="fr-FR" sz="5600" dirty="0">
                <a:solidFill>
                  <a:srgbClr val="000099"/>
                </a:solidFill>
                <a:latin typeface="Arial" panose="020B0604020202020204" pitchFamily="34" charset="0"/>
                <a:cs typeface="Arial" panose="020B0604020202020204" pitchFamily="34" charset="0"/>
              </a:rPr>
              <a:t>Accompagner l’enfant surdoué (DE BOECK)</a:t>
            </a:r>
          </a:p>
          <a:p>
            <a:pPr marL="82296" indent="0">
              <a:buNone/>
            </a:pPr>
            <a:r>
              <a:rPr lang="fr-FR" sz="5600" b="1" dirty="0">
                <a:solidFill>
                  <a:srgbClr val="000099"/>
                </a:solidFill>
                <a:latin typeface="Arial" panose="020B0604020202020204" pitchFamily="34" charset="0"/>
                <a:cs typeface="Arial" panose="020B0604020202020204" pitchFamily="34" charset="0"/>
              </a:rPr>
              <a:t>Jean Michel </a:t>
            </a:r>
            <a:r>
              <a:rPr lang="fr-FR" sz="5600" b="1" dirty="0" err="1">
                <a:solidFill>
                  <a:srgbClr val="000099"/>
                </a:solidFill>
                <a:latin typeface="Arial" panose="020B0604020202020204" pitchFamily="34" charset="0"/>
                <a:cs typeface="Arial" panose="020B0604020202020204" pitchFamily="34" charset="0"/>
              </a:rPr>
              <a:t>Audoual</a:t>
            </a:r>
            <a:r>
              <a:rPr lang="fr-FR" sz="5600" b="1" dirty="0">
                <a:solidFill>
                  <a:srgbClr val="000099"/>
                </a:solidFill>
                <a:latin typeface="Arial" panose="020B0604020202020204" pitchFamily="34" charset="0"/>
                <a:cs typeface="Arial" panose="020B0604020202020204" pitchFamily="34" charset="0"/>
              </a:rPr>
              <a:t> </a:t>
            </a:r>
            <a:r>
              <a:rPr lang="fr-FR" sz="5600" dirty="0">
                <a:solidFill>
                  <a:srgbClr val="000099"/>
                </a:solidFill>
                <a:latin typeface="Arial" panose="020B0604020202020204" pitchFamily="34" charset="0"/>
                <a:cs typeface="Arial" panose="020B0604020202020204" pitchFamily="34" charset="0"/>
              </a:rPr>
              <a:t>Confessions ordinaires d’un enfant précoce (</a:t>
            </a:r>
            <a:r>
              <a:rPr lang="fr-FR" sz="5600" dirty="0" err="1">
                <a:solidFill>
                  <a:srgbClr val="000099"/>
                </a:solidFill>
                <a:latin typeface="Arial" panose="020B0604020202020204" pitchFamily="34" charset="0"/>
                <a:cs typeface="Arial" panose="020B0604020202020204" pitchFamily="34" charset="0"/>
              </a:rPr>
              <a:t>Edilivre-Aparis</a:t>
            </a:r>
            <a:r>
              <a:rPr lang="fr-FR" sz="5600" dirty="0">
                <a:solidFill>
                  <a:srgbClr val="000099"/>
                </a:solidFill>
                <a:latin typeface="Arial" panose="020B0604020202020204" pitchFamily="34" charset="0"/>
                <a:cs typeface="Arial" panose="020B0604020202020204" pitchFamily="34" charset="0"/>
              </a:rPr>
              <a:t>)</a:t>
            </a:r>
          </a:p>
          <a:p>
            <a:pPr marL="82296" indent="0">
              <a:buNone/>
            </a:pPr>
            <a:r>
              <a:rPr lang="fr-FR" sz="5600" b="1" dirty="0">
                <a:solidFill>
                  <a:srgbClr val="000099"/>
                </a:solidFill>
                <a:latin typeface="Arial" panose="020B0604020202020204" pitchFamily="34" charset="0"/>
                <a:cs typeface="Arial" panose="020B0604020202020204" pitchFamily="34" charset="0"/>
              </a:rPr>
              <a:t>Olivier </a:t>
            </a:r>
            <a:r>
              <a:rPr lang="fr-FR" sz="5600" b="1" dirty="0" err="1">
                <a:solidFill>
                  <a:srgbClr val="000099"/>
                </a:solidFill>
                <a:latin typeface="Arial" panose="020B0604020202020204" pitchFamily="34" charset="0"/>
                <a:cs typeface="Arial" panose="020B0604020202020204" pitchFamily="34" charset="0"/>
              </a:rPr>
              <a:t>Revol</a:t>
            </a:r>
            <a:r>
              <a:rPr lang="fr-FR" sz="5600" b="1" dirty="0">
                <a:solidFill>
                  <a:srgbClr val="000099"/>
                </a:solidFill>
                <a:latin typeface="Arial" panose="020B0604020202020204" pitchFamily="34" charset="0"/>
                <a:cs typeface="Arial" panose="020B0604020202020204" pitchFamily="34" charset="0"/>
              </a:rPr>
              <a:t> </a:t>
            </a:r>
            <a:r>
              <a:rPr lang="fr-FR" sz="5600" dirty="0">
                <a:solidFill>
                  <a:srgbClr val="000099"/>
                </a:solidFill>
                <a:latin typeface="Arial" panose="020B0604020202020204" pitchFamily="34" charset="0"/>
                <a:cs typeface="Arial" panose="020B0604020202020204" pitchFamily="34" charset="0"/>
              </a:rPr>
              <a:t>Même pas grave, l’échec scolaire ça se soigne (JC Lattès)</a:t>
            </a:r>
          </a:p>
          <a:p>
            <a:pPr marL="82296" indent="0">
              <a:buNone/>
            </a:pPr>
            <a:r>
              <a:rPr lang="fr-FR" sz="5600" b="1" dirty="0">
                <a:solidFill>
                  <a:srgbClr val="000099"/>
                </a:solidFill>
                <a:latin typeface="Arial" panose="020B0604020202020204" pitchFamily="34" charset="0"/>
                <a:cs typeface="Arial" panose="020B0604020202020204" pitchFamily="34" charset="0"/>
              </a:rPr>
              <a:t>Jeanne </a:t>
            </a:r>
            <a:r>
              <a:rPr lang="fr-FR" sz="5600" b="1" dirty="0" err="1">
                <a:solidFill>
                  <a:srgbClr val="000099"/>
                </a:solidFill>
                <a:latin typeface="Arial" panose="020B0604020202020204" pitchFamily="34" charset="0"/>
                <a:cs typeface="Arial" panose="020B0604020202020204" pitchFamily="34" charset="0"/>
              </a:rPr>
              <a:t>Siaud</a:t>
            </a:r>
            <a:r>
              <a:rPr lang="fr-FR" sz="5600" b="1" dirty="0">
                <a:solidFill>
                  <a:srgbClr val="000099"/>
                </a:solidFill>
                <a:latin typeface="Arial" panose="020B0604020202020204" pitchFamily="34" charset="0"/>
                <a:cs typeface="Arial" panose="020B0604020202020204" pitchFamily="34" charset="0"/>
              </a:rPr>
              <a:t> </a:t>
            </a:r>
            <a:r>
              <a:rPr lang="fr-FR" sz="5600" b="1" dirty="0" err="1">
                <a:solidFill>
                  <a:srgbClr val="000099"/>
                </a:solidFill>
                <a:latin typeface="Arial" panose="020B0604020202020204" pitchFamily="34" charset="0"/>
                <a:cs typeface="Arial" panose="020B0604020202020204" pitchFamily="34" charset="0"/>
              </a:rPr>
              <a:t>Facchin</a:t>
            </a:r>
            <a:r>
              <a:rPr lang="fr-FR" sz="5600" b="1" dirty="0">
                <a:solidFill>
                  <a:srgbClr val="000099"/>
                </a:solidFill>
                <a:latin typeface="Arial" panose="020B0604020202020204" pitchFamily="34" charset="0"/>
                <a:cs typeface="Arial" panose="020B0604020202020204" pitchFamily="34" charset="0"/>
              </a:rPr>
              <a:t> </a:t>
            </a:r>
            <a:r>
              <a:rPr lang="fr-FR" sz="5600" dirty="0">
                <a:solidFill>
                  <a:srgbClr val="000099"/>
                </a:solidFill>
                <a:latin typeface="Arial" panose="020B0604020202020204" pitchFamily="34" charset="0"/>
                <a:cs typeface="Arial" panose="020B0604020202020204" pitchFamily="34" charset="0"/>
              </a:rPr>
              <a:t>: Trop intelligent pour être heureux</a:t>
            </a:r>
          </a:p>
          <a:p>
            <a:pPr marL="82296" indent="0">
              <a:buNone/>
            </a:pPr>
            <a:r>
              <a:rPr lang="fr-FR" sz="5600" b="1" dirty="0">
                <a:solidFill>
                  <a:srgbClr val="000099"/>
                </a:solidFill>
                <a:latin typeface="Arial" panose="020B0604020202020204" pitchFamily="34" charset="0"/>
                <a:cs typeface="Arial" panose="020B0604020202020204" pitchFamily="34" charset="0"/>
              </a:rPr>
              <a:t>Jeanne </a:t>
            </a:r>
            <a:r>
              <a:rPr lang="fr-FR" sz="5600" b="1" dirty="0" err="1">
                <a:solidFill>
                  <a:srgbClr val="000099"/>
                </a:solidFill>
                <a:latin typeface="Arial" panose="020B0604020202020204" pitchFamily="34" charset="0"/>
                <a:cs typeface="Arial" panose="020B0604020202020204" pitchFamily="34" charset="0"/>
              </a:rPr>
              <a:t>Siaud</a:t>
            </a:r>
            <a:r>
              <a:rPr lang="fr-FR" sz="5600" b="1" dirty="0">
                <a:solidFill>
                  <a:srgbClr val="000099"/>
                </a:solidFill>
                <a:latin typeface="Arial" panose="020B0604020202020204" pitchFamily="34" charset="0"/>
                <a:cs typeface="Arial" panose="020B0604020202020204" pitchFamily="34" charset="0"/>
              </a:rPr>
              <a:t> </a:t>
            </a:r>
            <a:r>
              <a:rPr lang="fr-FR" sz="5600" b="1" dirty="0" err="1">
                <a:solidFill>
                  <a:srgbClr val="000099"/>
                </a:solidFill>
                <a:latin typeface="Arial" panose="020B0604020202020204" pitchFamily="34" charset="0"/>
                <a:cs typeface="Arial" panose="020B0604020202020204" pitchFamily="34" charset="0"/>
              </a:rPr>
              <a:t>Facchin</a:t>
            </a:r>
            <a:r>
              <a:rPr lang="fr-FR" sz="5600" b="1" dirty="0">
                <a:solidFill>
                  <a:srgbClr val="000099"/>
                </a:solidFill>
                <a:latin typeface="Arial" panose="020B0604020202020204" pitchFamily="34" charset="0"/>
                <a:cs typeface="Arial" panose="020B0604020202020204" pitchFamily="34" charset="0"/>
              </a:rPr>
              <a:t> : </a:t>
            </a:r>
            <a:r>
              <a:rPr lang="fr-FR" sz="5600" dirty="0">
                <a:solidFill>
                  <a:srgbClr val="000099"/>
                </a:solidFill>
                <a:latin typeface="Arial" panose="020B0604020202020204" pitchFamily="34" charset="0"/>
                <a:cs typeface="Arial" panose="020B0604020202020204" pitchFamily="34" charset="0"/>
              </a:rPr>
              <a:t>L’enfant surdoué, l’aider à grandir, l’aider à réussir (Odile Jacob) - Aider l’enfant en difficulté scolaire (Odile Jacob)</a:t>
            </a:r>
          </a:p>
          <a:p>
            <a:pPr marL="82296" indent="0">
              <a:buNone/>
            </a:pPr>
            <a:r>
              <a:rPr lang="fr-FR" sz="5600" b="1" dirty="0">
                <a:solidFill>
                  <a:srgbClr val="000099"/>
                </a:solidFill>
                <a:latin typeface="Arial" panose="020B0604020202020204" pitchFamily="34" charset="0"/>
                <a:cs typeface="Arial" panose="020B0604020202020204" pitchFamily="34" charset="0"/>
              </a:rPr>
              <a:t>Arielle Adda </a:t>
            </a:r>
            <a:r>
              <a:rPr lang="fr-FR" sz="5600" dirty="0">
                <a:solidFill>
                  <a:srgbClr val="000099"/>
                </a:solidFill>
                <a:latin typeface="Arial" panose="020B0604020202020204" pitchFamily="34" charset="0"/>
                <a:cs typeface="Arial" panose="020B0604020202020204" pitchFamily="34" charset="0"/>
              </a:rPr>
              <a:t>:  Enfant Doué  - Adultes sensibles </a:t>
            </a:r>
          </a:p>
          <a:p>
            <a:pPr marL="45720" indent="0">
              <a:buNone/>
            </a:pPr>
            <a:r>
              <a:rPr lang="fr-FR" sz="5600" b="1" dirty="0">
                <a:solidFill>
                  <a:srgbClr val="000099"/>
                </a:solidFill>
                <a:latin typeface="Arial" panose="020B0604020202020204" pitchFamily="34" charset="0"/>
                <a:cs typeface="Arial" panose="020B0604020202020204" pitchFamily="34" charset="0"/>
              </a:rPr>
              <a:t> Sébastien Bossi </a:t>
            </a:r>
            <a:r>
              <a:rPr lang="fr-FR" sz="5600" b="1" dirty="0" err="1">
                <a:solidFill>
                  <a:srgbClr val="000099"/>
                </a:solidFill>
                <a:latin typeface="Arial" panose="020B0604020202020204" pitchFamily="34" charset="0"/>
                <a:cs typeface="Arial" panose="020B0604020202020204" pitchFamily="34" charset="0"/>
              </a:rPr>
              <a:t>Croci</a:t>
            </a:r>
            <a:r>
              <a:rPr lang="fr-FR" sz="5600" b="1" dirty="0">
                <a:solidFill>
                  <a:srgbClr val="000099"/>
                </a:solidFill>
                <a:latin typeface="Arial" panose="020B0604020202020204" pitchFamily="34" charset="0"/>
                <a:cs typeface="Arial" panose="020B0604020202020204" pitchFamily="34" charset="0"/>
              </a:rPr>
              <a:t> : Funambule</a:t>
            </a:r>
          </a:p>
          <a:p>
            <a:pPr marL="45720" indent="0">
              <a:buNone/>
            </a:pPr>
            <a:r>
              <a:rPr lang="fr-FR" sz="5600" b="1" dirty="0">
                <a:solidFill>
                  <a:srgbClr val="000099"/>
                </a:solidFill>
                <a:latin typeface="Arial" panose="020B0604020202020204" pitchFamily="34" charset="0"/>
                <a:cs typeface="Arial" panose="020B0604020202020204" pitchFamily="34" charset="0"/>
              </a:rPr>
              <a:t> Isabelle Filliozat : L’intelligence du cœur</a:t>
            </a:r>
          </a:p>
          <a:p>
            <a:pPr marL="45720" indent="0">
              <a:buNone/>
            </a:pPr>
            <a:r>
              <a:rPr lang="fr-FR" sz="5600" b="1" dirty="0">
                <a:solidFill>
                  <a:srgbClr val="000099"/>
                </a:solidFill>
                <a:latin typeface="Arial" panose="020B0604020202020204" pitchFamily="34" charset="0"/>
                <a:cs typeface="Arial" panose="020B0604020202020204" pitchFamily="34" charset="0"/>
              </a:rPr>
              <a:t> Boris </a:t>
            </a:r>
            <a:r>
              <a:rPr lang="fr-FR" sz="5600" b="1" dirty="0" err="1">
                <a:solidFill>
                  <a:srgbClr val="000099"/>
                </a:solidFill>
                <a:latin typeface="Arial" panose="020B0604020202020204" pitchFamily="34" charset="0"/>
                <a:cs typeface="Arial" panose="020B0604020202020204" pitchFamily="34" charset="0"/>
              </a:rPr>
              <a:t>Cyrulnik</a:t>
            </a:r>
            <a:r>
              <a:rPr lang="fr-FR" sz="5600" b="1" dirty="0">
                <a:solidFill>
                  <a:srgbClr val="000099"/>
                </a:solidFill>
                <a:latin typeface="Arial" panose="020B0604020202020204" pitchFamily="34" charset="0"/>
                <a:cs typeface="Arial" panose="020B0604020202020204" pitchFamily="34" charset="0"/>
              </a:rPr>
              <a:t> : Autobiographie d’un épouvantail </a:t>
            </a:r>
          </a:p>
          <a:p>
            <a:pPr marL="68580" indent="0">
              <a:buNone/>
            </a:pPr>
            <a:r>
              <a:rPr lang="fr-FR" sz="5500" b="1" dirty="0" smtClean="0">
                <a:solidFill>
                  <a:srgbClr val="000099"/>
                </a:solidFill>
                <a:latin typeface="Arial" panose="020B0604020202020204" pitchFamily="34" charset="0"/>
                <a:cs typeface="Arial" panose="020B0604020202020204" pitchFamily="34" charset="0"/>
              </a:rPr>
              <a:t>Jean-François </a:t>
            </a:r>
            <a:r>
              <a:rPr lang="fr-FR" sz="5500" b="1" dirty="0">
                <a:solidFill>
                  <a:srgbClr val="000099"/>
                </a:solidFill>
                <a:latin typeface="Arial" panose="020B0604020202020204" pitchFamily="34" charset="0"/>
                <a:cs typeface="Arial" panose="020B0604020202020204" pitchFamily="34" charset="0"/>
              </a:rPr>
              <a:t>Laurent : Be APIE, Be APIE junior, Be APIE à l’école,  Deux enfants… comme toi</a:t>
            </a:r>
          </a:p>
          <a:p>
            <a:pPr marL="0" indent="0">
              <a:buNone/>
            </a:pPr>
            <a:r>
              <a:rPr lang="fr-FR" sz="5500" b="1" dirty="0" smtClean="0">
                <a:solidFill>
                  <a:srgbClr val="000099"/>
                </a:solidFill>
                <a:latin typeface="Arial" panose="020B0604020202020204" pitchFamily="34" charset="0"/>
                <a:cs typeface="Arial" panose="020B0604020202020204" pitchFamily="34" charset="0"/>
                <a:hlinkClick r:id="rId2"/>
              </a:rPr>
              <a:t> www.jeanfrancoislaurent.com</a:t>
            </a:r>
            <a:r>
              <a:rPr lang="fr-FR" sz="5500" b="1" dirty="0" smtClean="0">
                <a:solidFill>
                  <a:srgbClr val="000099"/>
                </a:solidFill>
                <a:latin typeface="Arial" panose="020B0604020202020204" pitchFamily="34" charset="0"/>
                <a:cs typeface="Arial" panose="020B0604020202020204" pitchFamily="34" charset="0"/>
              </a:rPr>
              <a:t>  - www.jean-francois.laurent.over-blog.com</a:t>
            </a:r>
            <a:endParaRPr lang="fr-FR" sz="5500" dirty="0">
              <a:solidFill>
                <a:srgbClr val="000099"/>
              </a:solidFill>
              <a:latin typeface="Arial" panose="020B0604020202020204" pitchFamily="34" charset="0"/>
              <a:cs typeface="Arial" panose="020B0604020202020204" pitchFamily="34" charset="0"/>
            </a:endParaRPr>
          </a:p>
        </p:txBody>
      </p:sp>
      <p:sp>
        <p:nvSpPr>
          <p:cNvPr id="4" name="Espace réservé du pied de page 3"/>
          <p:cNvSpPr>
            <a:spLocks noGrp="1"/>
          </p:cNvSpPr>
          <p:nvPr>
            <p:ph type="ftr" sz="quarter" idx="11"/>
          </p:nvPr>
        </p:nvSpPr>
        <p:spPr/>
        <p:txBody>
          <a:bodyPr/>
          <a:lstStyle/>
          <a:p>
            <a:r>
              <a:rPr lang="en-US" smtClean="0"/>
              <a:t>JF. LAURENT</a:t>
            </a:r>
            <a:endParaRPr lang="en-US"/>
          </a:p>
        </p:txBody>
      </p:sp>
      <p:sp>
        <p:nvSpPr>
          <p:cNvPr id="5" name="ZoneTexte 4"/>
          <p:cNvSpPr txBox="1"/>
          <p:nvPr/>
        </p:nvSpPr>
        <p:spPr>
          <a:xfrm>
            <a:off x="2677" y="0"/>
            <a:ext cx="12189323" cy="1261884"/>
          </a:xfrm>
          <a:prstGeom prst="rect">
            <a:avLst/>
          </a:prstGeom>
          <a:gradFill flip="none" rotWithShape="1">
            <a:gsLst>
              <a:gs pos="0">
                <a:srgbClr val="FFDE2C"/>
              </a:gs>
              <a:gs pos="100000">
                <a:srgbClr val="FFFFFF"/>
              </a:gs>
            </a:gsLst>
            <a:lin ang="5400000" scaled="0"/>
            <a:tileRect/>
          </a:gradFill>
          <a:effectLst>
            <a:outerShdw blurRad="276225" dist="76200" dir="5400000" algn="tl" rotWithShape="0">
              <a:srgbClr val="000000">
                <a:alpha val="21000"/>
              </a:srgbClr>
            </a:outerShdw>
          </a:effectLst>
        </p:spPr>
        <p:txBody>
          <a:bodyPr wrap="square" rtlCol="0">
            <a:spAutoFit/>
          </a:bodyPr>
          <a:lstStyle/>
          <a:p>
            <a:pPr algn="ctr"/>
            <a:endParaRPr lang="fr-FR" sz="2400" dirty="0" smtClean="0">
              <a:latin typeface="Garamond"/>
              <a:cs typeface="Garamond"/>
            </a:endParaRPr>
          </a:p>
          <a:p>
            <a:r>
              <a:rPr lang="fr-FR" sz="2400" b="1" dirty="0" smtClean="0">
                <a:latin typeface="Garamond"/>
                <a:cs typeface="Garamond"/>
              </a:rPr>
              <a:t>                                                                Bibliographie</a:t>
            </a:r>
            <a:endParaRPr lang="fr-FR" sz="2400" b="1" dirty="0">
              <a:latin typeface="Garamond"/>
              <a:cs typeface="Garamond"/>
            </a:endParaRPr>
          </a:p>
          <a:p>
            <a:pPr algn="ctr"/>
            <a:r>
              <a:rPr lang="fr-FR" sz="2800" dirty="0" smtClean="0">
                <a:latin typeface="Garamond"/>
                <a:cs typeface="Garamond"/>
              </a:rPr>
              <a:t> </a:t>
            </a:r>
            <a:endParaRPr lang="fr-FR" sz="2800" dirty="0">
              <a:latin typeface="Garamond"/>
              <a:cs typeface="Garamond"/>
            </a:endParaRPr>
          </a:p>
        </p:txBody>
      </p:sp>
    </p:spTree>
    <p:extLst>
      <p:ext uri="{BB962C8B-B14F-4D97-AF65-F5344CB8AC3E}">
        <p14:creationId xmlns:p14="http://schemas.microsoft.com/office/powerpoint/2010/main" val="44599846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http://www.google.fr/url?source=imglanding&amp;ct=img&amp;q=http://lewebpedagogique.com/docablog/files/2011/03/ennui1.png&amp;sa=X&amp;ved=0CAkQ8wdqFQoTCIfXpLPCj8YCFcTpFAod4qAArQ&amp;usg=AFQjCNG4DEJIW0K82NFaekFU-yMMTsqG-A"/>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59681" y="982887"/>
            <a:ext cx="2808312" cy="2160240"/>
          </a:xfrm>
          <a:prstGeom prst="rect">
            <a:avLst/>
          </a:prstGeom>
          <a:noFill/>
          <a:ln>
            <a:noFill/>
          </a:ln>
        </p:spPr>
      </p:pic>
      <p:sp>
        <p:nvSpPr>
          <p:cNvPr id="9" name="ZoneTexte 8"/>
          <p:cNvSpPr txBox="1"/>
          <p:nvPr/>
        </p:nvSpPr>
        <p:spPr>
          <a:xfrm>
            <a:off x="1115465" y="3610963"/>
            <a:ext cx="4752528" cy="707886"/>
          </a:xfrm>
          <a:prstGeom prst="rect">
            <a:avLst/>
          </a:prstGeom>
          <a:noFill/>
        </p:spPr>
        <p:txBody>
          <a:bodyPr wrap="square" rtlCol="0">
            <a:spAutoFit/>
          </a:bodyPr>
          <a:lstStyle/>
          <a:p>
            <a:pPr algn="ctr"/>
            <a:r>
              <a:rPr lang="fr-FR" sz="2000" dirty="0" smtClean="0"/>
              <a:t>l’enfant </a:t>
            </a:r>
            <a:r>
              <a:rPr lang="fr-FR" sz="2000" dirty="0"/>
              <a:t>est turbulent de par son ennui : il chahute, discute, perturbe la classe</a:t>
            </a:r>
            <a:endParaRPr lang="fr-FR" sz="2000" dirty="0">
              <a:solidFill>
                <a:prstClr val="black"/>
              </a:solidFill>
              <a:latin typeface="Calibri" panose="020F0502020204030204" pitchFamily="34" charset="0"/>
              <a:cs typeface="Arial" panose="020B0604020202020204" pitchFamily="34" charset="0"/>
            </a:endParaRPr>
          </a:p>
        </p:txBody>
      </p:sp>
      <p:sp>
        <p:nvSpPr>
          <p:cNvPr id="12" name="Bulle ronde 11"/>
          <p:cNvSpPr/>
          <p:nvPr/>
        </p:nvSpPr>
        <p:spPr>
          <a:xfrm>
            <a:off x="991972" y="943277"/>
            <a:ext cx="1807195" cy="1658344"/>
          </a:xfrm>
          <a:prstGeom prst="wedgeEllipseCallout">
            <a:avLst>
              <a:gd name="adj1" fmla="val 68244"/>
              <a:gd name="adj2" fmla="val 4743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Je déteste m’ennuyer</a:t>
            </a:r>
            <a:endParaRPr lang="fr-FR" dirty="0">
              <a:solidFill>
                <a:schemeClr val="tx1"/>
              </a:solidFill>
            </a:endParaRPr>
          </a:p>
        </p:txBody>
      </p:sp>
      <p:sp>
        <p:nvSpPr>
          <p:cNvPr id="14" name="Rectangle à coins arrondis 13"/>
          <p:cNvSpPr/>
          <p:nvPr/>
        </p:nvSpPr>
        <p:spPr>
          <a:xfrm>
            <a:off x="6163990" y="942141"/>
            <a:ext cx="3676426" cy="4030289"/>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Image 14"/>
          <p:cNvPicPr>
            <a:picLocks noChangeAspect="1"/>
          </p:cNvPicPr>
          <p:nvPr/>
        </p:nvPicPr>
        <p:blipFill>
          <a:blip r:embed="rId3">
            <a:clrChange>
              <a:clrFrom>
                <a:srgbClr val="FEFEFE"/>
              </a:clrFrom>
              <a:clrTo>
                <a:srgbClr val="FEFEFE">
                  <a:alpha val="0"/>
                </a:srgbClr>
              </a:clrTo>
            </a:clrChange>
          </a:blip>
          <a:stretch>
            <a:fillRect/>
          </a:stretch>
        </p:blipFill>
        <p:spPr>
          <a:xfrm>
            <a:off x="6893478" y="832181"/>
            <a:ext cx="2217447" cy="1618734"/>
          </a:xfrm>
          <a:prstGeom prst="rect">
            <a:avLst/>
          </a:prstGeom>
        </p:spPr>
      </p:pic>
      <p:sp>
        <p:nvSpPr>
          <p:cNvPr id="16" name="ZoneTexte 15"/>
          <p:cNvSpPr txBox="1"/>
          <p:nvPr/>
        </p:nvSpPr>
        <p:spPr>
          <a:xfrm>
            <a:off x="6252406" y="2505792"/>
            <a:ext cx="3499589" cy="646331"/>
          </a:xfrm>
          <a:prstGeom prst="rect">
            <a:avLst/>
          </a:prstGeom>
          <a:noFill/>
        </p:spPr>
        <p:txBody>
          <a:bodyPr wrap="square" rtlCol="0">
            <a:spAutoFit/>
          </a:bodyPr>
          <a:lstStyle/>
          <a:p>
            <a:pPr algn="ctr"/>
            <a:r>
              <a:rPr lang="fr-FR" b="1" dirty="0">
                <a:solidFill>
                  <a:prstClr val="black"/>
                </a:solidFill>
                <a:latin typeface="Calibri" panose="020F0502020204030204" pitchFamily="34" charset="0"/>
                <a:cs typeface="Arial" panose="020B0604020202020204" pitchFamily="34" charset="0"/>
              </a:rPr>
              <a:t>De grands contestataires</a:t>
            </a:r>
            <a:r>
              <a:rPr lang="fr-FR" dirty="0">
                <a:solidFill>
                  <a:prstClr val="black"/>
                </a:solidFill>
                <a:latin typeface="Calibri" panose="020F0502020204030204" pitchFamily="34" charset="0"/>
                <a:cs typeface="Arial" panose="020B0604020202020204" pitchFamily="34" charset="0"/>
              </a:rPr>
              <a:t>:</a:t>
            </a:r>
          </a:p>
          <a:p>
            <a:pPr algn="ctr"/>
            <a:r>
              <a:rPr lang="fr-FR" dirty="0">
                <a:solidFill>
                  <a:prstClr val="black"/>
                </a:solidFill>
                <a:latin typeface="Calibri" panose="020F0502020204030204" pitchFamily="34" charset="0"/>
                <a:cs typeface="Arial" panose="020B0604020202020204" pitchFamily="34" charset="0"/>
              </a:rPr>
              <a:t>Discutent les règles, les coutumes </a:t>
            </a:r>
          </a:p>
        </p:txBody>
      </p:sp>
      <p:sp>
        <p:nvSpPr>
          <p:cNvPr id="17" name="Rectangle 16"/>
          <p:cNvSpPr/>
          <p:nvPr/>
        </p:nvSpPr>
        <p:spPr>
          <a:xfrm>
            <a:off x="6361307" y="3111515"/>
            <a:ext cx="3281786" cy="981423"/>
          </a:xfrm>
          <a:prstGeom prst="rect">
            <a:avLst/>
          </a:prstGeom>
        </p:spPr>
        <p:txBody>
          <a:bodyPr wrap="square">
            <a:spAutoFit/>
          </a:bodyPr>
          <a:lstStyle/>
          <a:p>
            <a:pPr algn="just">
              <a:lnSpc>
                <a:spcPct val="107000"/>
              </a:lnSpc>
              <a:spcAft>
                <a:spcPts val="1500"/>
              </a:spcAft>
            </a:pPr>
            <a:r>
              <a:rPr lang="fr-FR" dirty="0" smtClean="0">
                <a:solidFill>
                  <a:srgbClr val="747474"/>
                </a:solidFill>
                <a:latin typeface="Calibri" panose="020F0502020204030204" pitchFamily="34" charset="0"/>
                <a:ea typeface="Times New Roman" panose="02020603050405020304" pitchFamily="18" charset="0"/>
                <a:cs typeface="Times New Roman" panose="02020603050405020304" pitchFamily="18" charset="0"/>
              </a:rPr>
              <a:t>L’enfant </a:t>
            </a:r>
            <a:r>
              <a:rPr lang="fr-FR" dirty="0">
                <a:solidFill>
                  <a:srgbClr val="747474"/>
                </a:solidFill>
                <a:latin typeface="Calibri" panose="020F0502020204030204" pitchFamily="34" charset="0"/>
                <a:ea typeface="Times New Roman" panose="02020603050405020304" pitchFamily="18" charset="0"/>
                <a:cs typeface="Times New Roman" panose="02020603050405020304" pitchFamily="18" charset="0"/>
              </a:rPr>
              <a:t>cherche l’affrontement, la rivalité intellectuelle, pour répondre à sa soif de savoir</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Image 12"/>
          <p:cNvPicPr>
            <a:picLocks noChangeAspect="1"/>
          </p:cNvPicPr>
          <p:nvPr/>
        </p:nvPicPr>
        <p:blipFill>
          <a:blip r:embed="rId4">
            <a:clrChange>
              <a:clrFrom>
                <a:srgbClr val="FFFFFF"/>
              </a:clrFrom>
              <a:clrTo>
                <a:srgbClr val="FFFFFF">
                  <a:alpha val="0"/>
                </a:srgbClr>
              </a:clrTo>
            </a:clrChange>
          </a:blip>
          <a:stretch>
            <a:fillRect/>
          </a:stretch>
        </p:blipFill>
        <p:spPr>
          <a:xfrm>
            <a:off x="7190620" y="4265170"/>
            <a:ext cx="4649061" cy="2869342"/>
          </a:xfrm>
          <a:prstGeom prst="rect">
            <a:avLst/>
          </a:prstGeom>
        </p:spPr>
      </p:pic>
      <p:sp>
        <p:nvSpPr>
          <p:cNvPr id="18" name="Flèche : double flèche horizontale 33"/>
          <p:cNvSpPr txBox="1">
            <a:spLocks/>
          </p:cNvSpPr>
          <p:nvPr/>
        </p:nvSpPr>
        <p:spPr>
          <a:xfrm>
            <a:off x="0" y="5336647"/>
            <a:ext cx="8474858" cy="726389"/>
          </a:xfrm>
          <a:prstGeom prst="leftRightArrow">
            <a:avLst>
              <a:gd name="adj1" fmla="val 70607"/>
              <a:gd name="adj2" fmla="val 50000"/>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lvl1pPr algn="l" defTabSz="914400" rtl="0" eaLnBrk="1" latinLnBrk="0" hangingPunct="1">
              <a:lnSpc>
                <a:spcPct val="90000"/>
              </a:lnSpc>
              <a:spcBef>
                <a:spcPct val="0"/>
              </a:spcBef>
              <a:buNone/>
              <a:defRPr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ts val="1900"/>
              </a:lnSpc>
            </a:pPr>
            <a:r>
              <a:rPr lang="fr-FR" sz="1100" b="1" dirty="0" smtClean="0">
                <a:solidFill>
                  <a:schemeClr val="tx1"/>
                </a:solidFill>
              </a:rPr>
              <a:t>De grandes capacités intellectuelles      avec      un fonctionnement émotionnel riche, intense et envahissant</a:t>
            </a:r>
          </a:p>
          <a:p>
            <a:pPr algn="ctr">
              <a:lnSpc>
                <a:spcPts val="1900"/>
              </a:lnSpc>
            </a:pPr>
            <a:r>
              <a:rPr lang="fr-FR" sz="1100" dirty="0" smtClean="0">
                <a:solidFill>
                  <a:schemeClr val="tx1"/>
                </a:solidFill>
              </a:rPr>
              <a:t>Ces caractéristiques ne se retrouvent pas chez tous les surdoués et peuvent varier selon les circonstances</a:t>
            </a:r>
            <a:endParaRPr lang="fr-FR" sz="1100" dirty="0">
              <a:solidFill>
                <a:schemeClr val="tx1"/>
              </a:solidFill>
            </a:endParaRPr>
          </a:p>
        </p:txBody>
      </p:sp>
      <p:sp>
        <p:nvSpPr>
          <p:cNvPr id="19" name="Espace réservé du pied de page 3"/>
          <p:cNvSpPr txBox="1">
            <a:spLocks/>
          </p:cNvSpPr>
          <p:nvPr/>
        </p:nvSpPr>
        <p:spPr>
          <a:xfrm>
            <a:off x="-12485" y="6657790"/>
            <a:ext cx="2220053"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smtClean="0"/>
              <a:t>C. BAYER - JF. LAURENT</a:t>
            </a:r>
            <a:endParaRPr lang="en-US" sz="900" dirty="0"/>
          </a:p>
        </p:txBody>
      </p:sp>
      <p:pic>
        <p:nvPicPr>
          <p:cNvPr id="20" name="Imag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35302" y="6539601"/>
            <a:ext cx="1857375" cy="266700"/>
          </a:xfrm>
          <a:prstGeom prst="rect">
            <a:avLst/>
          </a:prstGeom>
        </p:spPr>
      </p:pic>
    </p:spTree>
    <p:extLst>
      <p:ext uri="{BB962C8B-B14F-4D97-AF65-F5344CB8AC3E}">
        <p14:creationId xmlns:p14="http://schemas.microsoft.com/office/powerpoint/2010/main" val="2605594350"/>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1"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ppt_x"/>
                                          </p:val>
                                        </p:tav>
                                        <p:tav tm="100000">
                                          <p:val>
                                            <p:strVal val="#ppt_x"/>
                                          </p:val>
                                        </p:tav>
                                      </p:tavLst>
                                    </p:anim>
                                    <p:anim calcmode="lin" valueType="num">
                                      <p:cBhvr additive="base">
                                        <p:cTn id="35"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p:bldP spid="12" grpId="0" animBg="1"/>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0" y="-1"/>
            <a:ext cx="12192000" cy="7276865"/>
          </a:xfrm>
          <a:prstGeom prst="rect">
            <a:avLst/>
          </a:prstGeom>
        </p:spPr>
      </p:pic>
      <p:sp>
        <p:nvSpPr>
          <p:cNvPr id="4" name="Rectangle 3"/>
          <p:cNvSpPr/>
          <p:nvPr/>
        </p:nvSpPr>
        <p:spPr>
          <a:xfrm>
            <a:off x="6489700" y="0"/>
            <a:ext cx="4178300" cy="50165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 name="Rectangle 4"/>
          <p:cNvSpPr/>
          <p:nvPr/>
        </p:nvSpPr>
        <p:spPr>
          <a:xfrm>
            <a:off x="7620000" y="2460996"/>
            <a:ext cx="1727998" cy="1619995"/>
          </a:xfrm>
          <a:prstGeom prst="rect">
            <a:avLst/>
          </a:prstGeom>
          <a:noFill/>
        </p:spPr>
        <p:txBody>
          <a:bodyPr wrap="square" lIns="91440" tIns="45720" rIns="91440" bIns="45720">
            <a:spAutoFit/>
          </a:bodyPr>
          <a:lstStyle/>
          <a:p>
            <a:pPr algn="ctr"/>
            <a:r>
              <a:rPr lang="fr-FR" sz="9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p>
        </p:txBody>
      </p:sp>
      <p:sp>
        <p:nvSpPr>
          <p:cNvPr id="2" name="Espace réservé du pied de page 1"/>
          <p:cNvSpPr>
            <a:spLocks noGrp="1"/>
          </p:cNvSpPr>
          <p:nvPr>
            <p:ph type="ftr" sz="quarter" idx="11"/>
          </p:nvPr>
        </p:nvSpPr>
        <p:spPr/>
        <p:txBody>
          <a:bodyPr/>
          <a:lstStyle/>
          <a:p>
            <a:r>
              <a:rPr lang="en-US" smtClean="0"/>
              <a:t>JF. LAURENT</a:t>
            </a:r>
            <a:endParaRPr lang="en-US"/>
          </a:p>
        </p:txBody>
      </p:sp>
    </p:spTree>
    <p:extLst>
      <p:ext uri="{BB962C8B-B14F-4D97-AF65-F5344CB8AC3E}">
        <p14:creationId xmlns:p14="http://schemas.microsoft.com/office/powerpoint/2010/main" val="216684902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2100"/>
                                        <p:tgtEl>
                                          <p:spTgt spid="5"/>
                                        </p:tgtEl>
                                      </p:cBhvr>
                                    </p:animEffect>
                                    <p:set>
                                      <p:cBhvr>
                                        <p:cTn id="7" dur="1" fill="hold">
                                          <p:stCondLst>
                                            <p:cond delay="2099"/>
                                          </p:stCondLst>
                                        </p:cTn>
                                        <p:tgtEl>
                                          <p:spTgt spid="5"/>
                                        </p:tgtEl>
                                        <p:attrNameLst>
                                          <p:attrName>style.visibility</p:attrName>
                                        </p:attrNameLst>
                                      </p:cBhvr>
                                      <p:to>
                                        <p:strVal val="hidden"/>
                                      </p:to>
                                    </p:set>
                                  </p:childTnLst>
                                </p:cTn>
                              </p:par>
                              <p:par>
                                <p:cTn id="8" presetID="9" presetClass="exit" presetSubtype="0" fill="hold" grpId="0" nodeType="withEffect">
                                  <p:stCondLst>
                                    <p:cond delay="0"/>
                                  </p:stCondLst>
                                  <p:childTnLst>
                                    <p:animEffect transition="out" filter="dissolve">
                                      <p:cBhvr>
                                        <p:cTn id="9" dur="2100"/>
                                        <p:tgtEl>
                                          <p:spTgt spid="4"/>
                                        </p:tgtEl>
                                      </p:cBhvr>
                                    </p:animEffect>
                                    <p:set>
                                      <p:cBhvr>
                                        <p:cTn id="10" dur="1" fill="hold">
                                          <p:stCondLst>
                                            <p:cond delay="20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2"/>
          <a:stretch>
            <a:fillRect/>
          </a:stretch>
        </p:blipFill>
        <p:spPr>
          <a:xfrm>
            <a:off x="1991543" y="1124744"/>
            <a:ext cx="3293583" cy="3168352"/>
          </a:xfrm>
          <a:prstGeom prst="rect">
            <a:avLst/>
          </a:prstGeom>
        </p:spPr>
      </p:pic>
      <p:sp>
        <p:nvSpPr>
          <p:cNvPr id="9" name="ZoneTexte 8"/>
          <p:cNvSpPr txBox="1"/>
          <p:nvPr/>
        </p:nvSpPr>
        <p:spPr>
          <a:xfrm>
            <a:off x="1271463" y="4215715"/>
            <a:ext cx="4838842" cy="830997"/>
          </a:xfrm>
          <a:prstGeom prst="rect">
            <a:avLst/>
          </a:prstGeom>
          <a:noFill/>
        </p:spPr>
        <p:txBody>
          <a:bodyPr wrap="square" rtlCol="0">
            <a:spAutoFit/>
          </a:bodyPr>
          <a:lstStyle/>
          <a:p>
            <a:r>
              <a:rPr lang="fr-FR" sz="2000" b="1" dirty="0" smtClean="0"/>
              <a:t>Hyperesthésique – sensible a tout</a:t>
            </a:r>
          </a:p>
          <a:p>
            <a:r>
              <a:rPr lang="fr-FR" sz="1400" dirty="0" smtClean="0">
                <a:cs typeface="Arial" panose="020B0604020202020204" pitchFamily="34" charset="0"/>
              </a:rPr>
              <a:t>      Capacité sensorielle exacerbée, </a:t>
            </a:r>
          </a:p>
          <a:p>
            <a:r>
              <a:rPr lang="fr-FR" sz="1400" dirty="0">
                <a:cs typeface="Arial" panose="020B0604020202020204" pitchFamily="34" charset="0"/>
              </a:rPr>
              <a:t> </a:t>
            </a:r>
            <a:r>
              <a:rPr lang="fr-FR" sz="1400" dirty="0" smtClean="0">
                <a:cs typeface="Arial" panose="020B0604020202020204" pitchFamily="34" charset="0"/>
              </a:rPr>
              <a:t>     Réagit </a:t>
            </a:r>
            <a:r>
              <a:rPr lang="fr-FR" sz="1400" dirty="0">
                <a:cs typeface="Arial" panose="020B0604020202020204" pitchFamily="34" charset="0"/>
              </a:rPr>
              <a:t>à tous les stimuli, sans vraiment filtrer</a:t>
            </a:r>
          </a:p>
        </p:txBody>
      </p:sp>
      <p:sp>
        <p:nvSpPr>
          <p:cNvPr id="15" name="Espace réservé du pied de page 3"/>
          <p:cNvSpPr txBox="1">
            <a:spLocks/>
          </p:cNvSpPr>
          <p:nvPr/>
        </p:nvSpPr>
        <p:spPr>
          <a:xfrm>
            <a:off x="-31936" y="6669360"/>
            <a:ext cx="1761565" cy="5681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smtClean="0"/>
              <a:t>C. BAYER – JF LAURENT</a:t>
            </a:r>
            <a:endParaRPr lang="en-US" sz="800" dirty="0"/>
          </a:p>
        </p:txBody>
      </p:sp>
      <p:pic>
        <p:nvPicPr>
          <p:cNvPr id="16" name="Picture 2" descr="Afficher l'image d'origine"/>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84032" y="3063014"/>
            <a:ext cx="1382819" cy="161189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Afficher l'image d'origine"/>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10305" y="985125"/>
            <a:ext cx="2981325" cy="1733550"/>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 5"/>
          <p:cNvPicPr>
            <a:picLocks noChangeAspect="1"/>
          </p:cNvPicPr>
          <p:nvPr/>
        </p:nvPicPr>
        <p:blipFill>
          <a:blip r:embed="rId5"/>
          <a:stretch>
            <a:fillRect/>
          </a:stretch>
        </p:blipFill>
        <p:spPr>
          <a:xfrm>
            <a:off x="8760296" y="4010525"/>
            <a:ext cx="3164098" cy="2536156"/>
          </a:xfrm>
          <a:prstGeom prst="rect">
            <a:avLst/>
          </a:prstGeom>
        </p:spPr>
      </p:pic>
      <p:pic>
        <p:nvPicPr>
          <p:cNvPr id="11" name="Image 10"/>
          <p:cNvPicPr>
            <a:picLocks noChangeAspect="1"/>
          </p:cNvPicPr>
          <p:nvPr/>
        </p:nvPicPr>
        <p:blipFill>
          <a:blip r:embed="rId6"/>
          <a:stretch>
            <a:fillRect/>
          </a:stretch>
        </p:blipFill>
        <p:spPr>
          <a:xfrm>
            <a:off x="7607228" y="3208831"/>
            <a:ext cx="1694835" cy="1603387"/>
          </a:xfrm>
          <a:prstGeom prst="rect">
            <a:avLst/>
          </a:prstGeom>
        </p:spPr>
      </p:pic>
      <p:pic>
        <p:nvPicPr>
          <p:cNvPr id="18" name="Image 17"/>
          <p:cNvPicPr>
            <a:picLocks noChangeAspect="1"/>
          </p:cNvPicPr>
          <p:nvPr/>
        </p:nvPicPr>
        <p:blipFill>
          <a:blip r:embed="rId7"/>
          <a:stretch>
            <a:fillRect/>
          </a:stretch>
        </p:blipFill>
        <p:spPr>
          <a:xfrm>
            <a:off x="-31936" y="-99392"/>
            <a:ext cx="1853345" cy="1713124"/>
          </a:xfrm>
          <a:prstGeom prst="rect">
            <a:avLst/>
          </a:prstGeom>
        </p:spPr>
      </p:pic>
      <p:pic>
        <p:nvPicPr>
          <p:cNvPr id="12" name="Image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334625" y="6530709"/>
            <a:ext cx="1857375" cy="266700"/>
          </a:xfrm>
          <a:prstGeom prst="rect">
            <a:avLst/>
          </a:prstGeom>
        </p:spPr>
      </p:pic>
      <p:sp>
        <p:nvSpPr>
          <p:cNvPr id="13" name="Flèche : double flèche horizontale 33"/>
          <p:cNvSpPr txBox="1">
            <a:spLocks/>
          </p:cNvSpPr>
          <p:nvPr/>
        </p:nvSpPr>
        <p:spPr>
          <a:xfrm>
            <a:off x="616772" y="5319322"/>
            <a:ext cx="8474858" cy="726389"/>
          </a:xfrm>
          <a:prstGeom prst="leftRightArrow">
            <a:avLst>
              <a:gd name="adj1" fmla="val 70607"/>
              <a:gd name="adj2" fmla="val 50000"/>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lvl1pPr algn="l" defTabSz="914400" rtl="0" eaLnBrk="1" latinLnBrk="0" hangingPunct="1">
              <a:lnSpc>
                <a:spcPct val="90000"/>
              </a:lnSpc>
              <a:spcBef>
                <a:spcPct val="0"/>
              </a:spcBef>
              <a:buNone/>
              <a:defRPr sz="32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ts val="1900"/>
              </a:lnSpc>
            </a:pPr>
            <a:r>
              <a:rPr lang="fr-FR" sz="1100" b="1" dirty="0" smtClean="0">
                <a:solidFill>
                  <a:schemeClr val="tx1"/>
                </a:solidFill>
              </a:rPr>
              <a:t>De grandes capacités intellectuelles      avec      un fonctionnement émotionnel riche, intense et envahissant</a:t>
            </a:r>
          </a:p>
          <a:p>
            <a:pPr algn="ctr">
              <a:lnSpc>
                <a:spcPts val="1900"/>
              </a:lnSpc>
            </a:pPr>
            <a:r>
              <a:rPr lang="fr-FR" sz="1100" dirty="0" smtClean="0">
                <a:solidFill>
                  <a:schemeClr val="tx1"/>
                </a:solidFill>
              </a:rPr>
              <a:t>Ces caractéristiques ne se retrouvent pas chez tous les surdoués et peuvent varier selon les circonstances</a:t>
            </a:r>
            <a:endParaRPr lang="fr-FR" sz="1100" dirty="0">
              <a:solidFill>
                <a:schemeClr val="tx1"/>
              </a:solidFill>
            </a:endParaRPr>
          </a:p>
        </p:txBody>
      </p:sp>
    </p:spTree>
    <p:extLst>
      <p:ext uri="{BB962C8B-B14F-4D97-AF65-F5344CB8AC3E}">
        <p14:creationId xmlns:p14="http://schemas.microsoft.com/office/powerpoint/2010/main" val="154944029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Amis 16x9">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ChildrenFriends_16x9_TP103896100" id="{EE01125C-6C62-4E80-B0DF-A1377395FD1B}" vid="{209A76E9-7919-499B-BFE5-D3A24B9CEC02}"/>
    </a:ext>
  </a:extLst>
</a:theme>
</file>

<file path=ppt/theme/theme2.xml><?xml version="1.0" encoding="utf-8"?>
<a:theme xmlns:a="http://schemas.openxmlformats.org/drawingml/2006/main" name="2_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NatureIllustration_16x9_TP103431353" id="{A62416C7-154E-4BBA-A2A9-EF4E5612367C}" vid="{9E8E00A5-0EB1-41EA-BCE3-B5198EA9E9F8}"/>
    </a:ext>
  </a:extLst>
</a:theme>
</file>

<file path=ppt/theme/theme3.xml><?xml version="1.0" encoding="utf-8"?>
<a:theme xmlns:a="http://schemas.openxmlformats.org/drawingml/2006/main" name="Thème Office">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D52213BA-6259-469B-8BD9-3C7F83E2B94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Présentation d’un programme pédagogique pour enfants sur fond de cour d’école, album (écran large)</Template>
  <TotalTime>0</TotalTime>
  <Words>5618</Words>
  <Application>Microsoft Macintosh PowerPoint</Application>
  <PresentationFormat>Personnalisé</PresentationFormat>
  <Paragraphs>858</Paragraphs>
  <Slides>69</Slides>
  <Notes>16</Notes>
  <HiddenSlides>0</HiddenSlides>
  <MMClips>2</MMClips>
  <ScaleCrop>false</ScaleCrop>
  <HeadingPairs>
    <vt:vector size="4" baseType="variant">
      <vt:variant>
        <vt:lpstr>Thème</vt:lpstr>
      </vt:variant>
      <vt:variant>
        <vt:i4>2</vt:i4>
      </vt:variant>
      <vt:variant>
        <vt:lpstr>Titres des diapositives</vt:lpstr>
      </vt:variant>
      <vt:variant>
        <vt:i4>69</vt:i4>
      </vt:variant>
    </vt:vector>
  </HeadingPairs>
  <TitlesOfParts>
    <vt:vector size="71" baseType="lpstr">
      <vt:lpstr>Amis 16x9</vt:lpstr>
      <vt:lpstr>2_Nature Illustration 16x9</vt:lpstr>
      <vt:lpstr>Présentation PowerPoint</vt:lpstr>
      <vt:lpstr>UNE QUESTION DE VOCABULAIRE </vt:lpstr>
      <vt:lpstr>C’EST QUI ?</vt:lpstr>
      <vt:lpstr>Présentation PowerPoint</vt:lpstr>
      <vt:lpstr>Présentation PowerPoint</vt:lpstr>
      <vt:lpstr>De grandes capacités intellectuelles      avec      un fonctionnement émotionnel riche, intense et envahissant Ces caractéristiques ne se retrouvent pas chez tous les surdoués et peuvent varier selon les circonstances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Fonctionnement cognitif spécifique </vt:lpstr>
      <vt:lpstr>Présentation PowerPoint</vt:lpstr>
      <vt:lpstr>2 - une pensée qui se ramifie sans cesse, non linéaire</vt:lpstr>
      <vt:lpstr>Présentation PowerPoint</vt:lpstr>
      <vt:lpstr>UN FONCTIONNEMENT AFFECTIF SPECIFIQUE</vt:lpstr>
      <vt:lpstr>Présentation PowerPoint</vt:lpstr>
      <vt:lpstr> La dyssynchronie </vt:lpstr>
      <vt:lpstr>Présentation PowerPoint</vt:lpstr>
      <vt:lpstr>Présentation PowerPoint</vt:lpstr>
      <vt:lpstr>Présentation PowerPoint</vt:lpstr>
      <vt:lpstr>Présentation PowerPoint</vt:lpstr>
      <vt:lpstr>Présentation PowerPoint</vt:lpstr>
      <vt:lpstr>Présentation PowerPoint</vt:lpstr>
      <vt:lpstr>Les profils</vt:lpstr>
      <vt:lpstr>Présentation PowerPoint</vt:lpstr>
      <vt:lpstr>Présentation PowerPoint</vt:lpstr>
      <vt:lpstr>Présentation PowerPoint</vt:lpstr>
      <vt:lpstr>LE HP LAMINAIRE </vt:lpstr>
      <vt:lpstr>Présentation PowerPoint</vt:lpstr>
      <vt:lpstr>LE HP COMPLEXE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Plus, plus, plus…</vt:lpstr>
      <vt:lpstr>Des exemples de sanction réparatrice</vt:lpstr>
      <vt:lpstr>AU COLLEGE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Que faire ?</vt:lpstr>
      <vt:lpstr>Présentation PowerPoint</vt:lpstr>
      <vt:lpstr>Bibliographie indicative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2016-11-29T18:52:57Z</dcterms:created>
  <dcterms:modified xsi:type="dcterms:W3CDTF">2018-07-05T15:06:27Z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TC038961019991</vt:lpwstr>
  </property>
</Properties>
</file>